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5"/>
  </p:notesMasterIdLst>
  <p:handoutMasterIdLst>
    <p:handoutMasterId r:id="rId176"/>
  </p:handoutMasterIdLst>
  <p:sldIdLst>
    <p:sldId id="598" r:id="rId2"/>
    <p:sldId id="599" r:id="rId3"/>
    <p:sldId id="461" r:id="rId4"/>
    <p:sldId id="468" r:id="rId5"/>
    <p:sldId id="470" r:id="rId6"/>
    <p:sldId id="462" r:id="rId7"/>
    <p:sldId id="471" r:id="rId8"/>
    <p:sldId id="472" r:id="rId9"/>
    <p:sldId id="473" r:id="rId10"/>
    <p:sldId id="474" r:id="rId11"/>
    <p:sldId id="475" r:id="rId12"/>
    <p:sldId id="480" r:id="rId13"/>
    <p:sldId id="476" r:id="rId14"/>
    <p:sldId id="477" r:id="rId15"/>
    <p:sldId id="469" r:id="rId16"/>
    <p:sldId id="478" r:id="rId17"/>
    <p:sldId id="463" r:id="rId18"/>
    <p:sldId id="479" r:id="rId19"/>
    <p:sldId id="464" r:id="rId20"/>
    <p:sldId id="481" r:id="rId21"/>
    <p:sldId id="482" r:id="rId22"/>
    <p:sldId id="460" r:id="rId23"/>
    <p:sldId id="466" r:id="rId24"/>
    <p:sldId id="502" r:id="rId25"/>
    <p:sldId id="483" r:id="rId26"/>
    <p:sldId id="484" r:id="rId27"/>
    <p:sldId id="487" r:id="rId28"/>
    <p:sldId id="485" r:id="rId29"/>
    <p:sldId id="486" r:id="rId30"/>
    <p:sldId id="490" r:id="rId31"/>
    <p:sldId id="491" r:id="rId32"/>
    <p:sldId id="465" r:id="rId33"/>
    <p:sldId id="488" r:id="rId34"/>
    <p:sldId id="489" r:id="rId35"/>
    <p:sldId id="492" r:id="rId36"/>
    <p:sldId id="467" r:id="rId37"/>
    <p:sldId id="493" r:id="rId38"/>
    <p:sldId id="495" r:id="rId39"/>
    <p:sldId id="498" r:id="rId40"/>
    <p:sldId id="499" r:id="rId41"/>
    <p:sldId id="496" r:id="rId42"/>
    <p:sldId id="497" r:id="rId43"/>
    <p:sldId id="500" r:id="rId44"/>
    <p:sldId id="505" r:id="rId45"/>
    <p:sldId id="501" r:id="rId46"/>
    <p:sldId id="345" r:id="rId47"/>
    <p:sldId id="503" r:id="rId48"/>
    <p:sldId id="504" r:id="rId49"/>
    <p:sldId id="506" r:id="rId50"/>
    <p:sldId id="507" r:id="rId51"/>
    <p:sldId id="508" r:id="rId52"/>
    <p:sldId id="509" r:id="rId53"/>
    <p:sldId id="512" r:id="rId54"/>
    <p:sldId id="510" r:id="rId55"/>
    <p:sldId id="511" r:id="rId56"/>
    <p:sldId id="516" r:id="rId57"/>
    <p:sldId id="531" r:id="rId58"/>
    <p:sldId id="532" r:id="rId59"/>
    <p:sldId id="517" r:id="rId60"/>
    <p:sldId id="518" r:id="rId61"/>
    <p:sldId id="519" r:id="rId62"/>
    <p:sldId id="520" r:id="rId63"/>
    <p:sldId id="521" r:id="rId64"/>
    <p:sldId id="522" r:id="rId65"/>
    <p:sldId id="523" r:id="rId66"/>
    <p:sldId id="524" r:id="rId67"/>
    <p:sldId id="525" r:id="rId68"/>
    <p:sldId id="526" r:id="rId69"/>
    <p:sldId id="527" r:id="rId70"/>
    <p:sldId id="564" r:id="rId71"/>
    <p:sldId id="533" r:id="rId72"/>
    <p:sldId id="535" r:id="rId73"/>
    <p:sldId id="536" r:id="rId74"/>
    <p:sldId id="537" r:id="rId75"/>
    <p:sldId id="534" r:id="rId76"/>
    <p:sldId id="563" r:id="rId77"/>
    <p:sldId id="565" r:id="rId78"/>
    <p:sldId id="566" r:id="rId79"/>
    <p:sldId id="567" r:id="rId80"/>
    <p:sldId id="568" r:id="rId81"/>
    <p:sldId id="569" r:id="rId82"/>
    <p:sldId id="570" r:id="rId83"/>
    <p:sldId id="571" r:id="rId84"/>
    <p:sldId id="572" r:id="rId85"/>
    <p:sldId id="573" r:id="rId86"/>
    <p:sldId id="574" r:id="rId87"/>
    <p:sldId id="575" r:id="rId88"/>
    <p:sldId id="576" r:id="rId89"/>
    <p:sldId id="577" r:id="rId90"/>
    <p:sldId id="578" r:id="rId91"/>
    <p:sldId id="579" r:id="rId92"/>
    <p:sldId id="580" r:id="rId93"/>
    <p:sldId id="581" r:id="rId94"/>
    <p:sldId id="582" r:id="rId95"/>
    <p:sldId id="595" r:id="rId96"/>
    <p:sldId id="583" r:id="rId97"/>
    <p:sldId id="594" r:id="rId98"/>
    <p:sldId id="584" r:id="rId99"/>
    <p:sldId id="585" r:id="rId100"/>
    <p:sldId id="586" r:id="rId101"/>
    <p:sldId id="588" r:id="rId102"/>
    <p:sldId id="587" r:id="rId103"/>
    <p:sldId id="589" r:id="rId104"/>
    <p:sldId id="596" r:id="rId105"/>
    <p:sldId id="590" r:id="rId106"/>
    <p:sldId id="597" r:id="rId107"/>
    <p:sldId id="538" r:id="rId108"/>
    <p:sldId id="539" r:id="rId109"/>
    <p:sldId id="540" r:id="rId110"/>
    <p:sldId id="541" r:id="rId111"/>
    <p:sldId id="543" r:id="rId112"/>
    <p:sldId id="542" r:id="rId113"/>
    <p:sldId id="544" r:id="rId114"/>
    <p:sldId id="545" r:id="rId115"/>
    <p:sldId id="546" r:id="rId116"/>
    <p:sldId id="547" r:id="rId117"/>
    <p:sldId id="549" r:id="rId118"/>
    <p:sldId id="550" r:id="rId119"/>
    <p:sldId id="548" r:id="rId120"/>
    <p:sldId id="551" r:id="rId121"/>
    <p:sldId id="552" r:id="rId122"/>
    <p:sldId id="591" r:id="rId123"/>
    <p:sldId id="592" r:id="rId124"/>
    <p:sldId id="601" r:id="rId125"/>
    <p:sldId id="553" r:id="rId126"/>
    <p:sldId id="554" r:id="rId127"/>
    <p:sldId id="555" r:id="rId128"/>
    <p:sldId id="556" r:id="rId129"/>
    <p:sldId id="557" r:id="rId130"/>
    <p:sldId id="558" r:id="rId131"/>
    <p:sldId id="559" r:id="rId132"/>
    <p:sldId id="560" r:id="rId133"/>
    <p:sldId id="561" r:id="rId134"/>
    <p:sldId id="600" r:id="rId135"/>
    <p:sldId id="562" r:id="rId136"/>
    <p:sldId id="602" r:id="rId137"/>
    <p:sldId id="603" r:id="rId138"/>
    <p:sldId id="604" r:id="rId139"/>
    <p:sldId id="605" r:id="rId140"/>
    <p:sldId id="606" r:id="rId141"/>
    <p:sldId id="607" r:id="rId142"/>
    <p:sldId id="610" r:id="rId143"/>
    <p:sldId id="608" r:id="rId144"/>
    <p:sldId id="609" r:id="rId145"/>
    <p:sldId id="611" r:id="rId146"/>
    <p:sldId id="612" r:id="rId147"/>
    <p:sldId id="613" r:id="rId148"/>
    <p:sldId id="614" r:id="rId149"/>
    <p:sldId id="615" r:id="rId150"/>
    <p:sldId id="616" r:id="rId151"/>
    <p:sldId id="617" r:id="rId152"/>
    <p:sldId id="618" r:id="rId153"/>
    <p:sldId id="619" r:id="rId154"/>
    <p:sldId id="620" r:id="rId155"/>
    <p:sldId id="621" r:id="rId156"/>
    <p:sldId id="622" r:id="rId157"/>
    <p:sldId id="623" r:id="rId158"/>
    <p:sldId id="624" r:id="rId159"/>
    <p:sldId id="625" r:id="rId160"/>
    <p:sldId id="626" r:id="rId161"/>
    <p:sldId id="627" r:id="rId162"/>
    <p:sldId id="629" r:id="rId163"/>
    <p:sldId id="631" r:id="rId164"/>
    <p:sldId id="632" r:id="rId165"/>
    <p:sldId id="633" r:id="rId166"/>
    <p:sldId id="634" r:id="rId167"/>
    <p:sldId id="635" r:id="rId168"/>
    <p:sldId id="636" r:id="rId169"/>
    <p:sldId id="630" r:id="rId170"/>
    <p:sldId id="281" r:id="rId171"/>
    <p:sldId id="628" r:id="rId172"/>
    <p:sldId id="282" r:id="rId173"/>
    <p:sldId id="283" r:id="rId17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99"/>
  </p:normalViewPr>
  <p:slideViewPr>
    <p:cSldViewPr snapToGrid="0" snapToObjects="1">
      <p:cViewPr>
        <p:scale>
          <a:sx n="112" d="100"/>
          <a:sy n="112" d="100"/>
        </p:scale>
        <p:origin x="1544" y="-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80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notesMaster" Target="notesMasters/notesMaster1.xml"/><Relationship Id="rId176" Type="http://schemas.openxmlformats.org/officeDocument/2006/relationships/handoutMaster" Target="handoutMasters/handoutMaster1.xml"/><Relationship Id="rId177" Type="http://schemas.openxmlformats.org/officeDocument/2006/relationships/presProps" Target="presProps.xml"/><Relationship Id="rId178" Type="http://schemas.openxmlformats.org/officeDocument/2006/relationships/viewProps" Target="viewProps.xml"/><Relationship Id="rId179" Type="http://schemas.openxmlformats.org/officeDocument/2006/relationships/theme" Target="theme/theme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1DD3CD-CE71-E341-BCC3-BD7E7AC431B7}" type="datetimeFigureOut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4563F3-6127-E148-8EE8-7E999C19C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555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4.tiff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DF5B3C-13AB-104C-8223-B43A0359F0D2}" type="datetimeFigureOut">
              <a:rPr lang="en-US" smtClean="0"/>
              <a:t>2/28/19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7297D-1BAC-8B4E-92D3-9921758C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961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02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familiar</a:t>
            </a:r>
            <a:r>
              <a:rPr lang="en-US" baseline="0" dirty="0" smtClean="0"/>
              <a:t> data structure </a:t>
            </a:r>
            <a:r>
              <a:rPr lang="mr-IN" baseline="0" dirty="0" smtClean="0"/>
              <a:t>–</a:t>
            </a:r>
            <a:r>
              <a:rPr lang="en-US" baseline="0" dirty="0" smtClean="0"/>
              <a:t> a graph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7297D-1BAC-8B4E-92D3-9921758C42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86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Both Loaded</a:t>
            </a:r>
            <a:r>
              <a:rPr lang="en-US" baseline="0" dirty="0" smtClean="0"/>
              <a:t> conflict with At(B)</a:t>
            </a:r>
          </a:p>
          <a:p>
            <a:r>
              <a:rPr lang="en-US" baseline="0" dirty="0" smtClean="0"/>
              <a:t>Both Loaded conflict with Unloaded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7297D-1BAC-8B4E-92D3-9921758C420F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31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36E14-89F4-E247-9497-2C01799144B1}" type="datetime1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81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B8F4D-C45D-F946-A653-C351796BDAE6}" type="datetime1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23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FF981-758F-B542-A3D0-3BECAB33BF8D}" type="datetime1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49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72664-0383-1149-8AEA-FF01FEE2211D}" type="datetime1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31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0B80C-A5FF-864B-8A89-B9ED25F75EFC}" type="datetime1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254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D0A90-4F99-384D-80F2-75D0A2D9470F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041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64034-F647-144F-A39B-7B9CE0686446}" type="datetime1">
              <a:rPr lang="en-US" smtClean="0"/>
              <a:t>2/28/19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207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ADC65-7832-A34A-BFA2-B4EBE1630970}" type="datetime1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301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95CD3-CFBE-2641-A1CA-7D5D6E98A432}" type="datetime1">
              <a:rPr lang="en-US" smtClean="0"/>
              <a:t>2/28/19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55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7EA9F-D462-7D42-8A95-5501C1746959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480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E9A9-0477-DA4C-BF7D-73B46055EB69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Stephanie Rosenthal - Intro to AI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902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500CA-B1AD-6B45-8A64-BC3FB5C82540}" type="datetime1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Stephanie Rosenthal - Intro to AI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A0CA0-F04E-554C-A508-A762F4E31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42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venir Light"/>
          <a:ea typeface="+mj-ea"/>
          <a:cs typeface="Avenir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venir Light"/>
          <a:ea typeface="+mn-ea"/>
          <a:cs typeface="Avenir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venir Light"/>
          <a:ea typeface="+mn-ea"/>
          <a:cs typeface="Avenir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venir Light"/>
          <a:ea typeface="+mn-ea"/>
          <a:cs typeface="Avenir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venir Light"/>
          <a:ea typeface="+mn-ea"/>
          <a:cs typeface="Avenir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venir Light"/>
          <a:ea typeface="+mn-ea"/>
          <a:cs typeface="Avenir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1066801"/>
            <a:ext cx="9144000" cy="1102519"/>
          </a:xfrm>
        </p:spPr>
        <p:txBody>
          <a:bodyPr>
            <a:normAutofit fontScale="90000"/>
          </a:bodyPr>
          <a:lstStyle/>
          <a:p>
            <a:r>
              <a:rPr lang="en-US" dirty="0"/>
              <a:t>AI: Representation and Problem Solving</a:t>
            </a:r>
            <a:br>
              <a:rPr lang="en-US" dirty="0"/>
            </a:br>
            <a:endParaRPr lang="en-US" sz="27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216932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/>
              <a:t>Classical Planning</a:t>
            </a:r>
            <a:endParaRPr lang="en-US" dirty="0"/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0" y="5029201"/>
            <a:ext cx="9144000" cy="669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79" tIns="34289" rIns="68579" bIns="3428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/>
              <a:t>Instructors: Pat Virtue &amp; Stephanie Rosenthal</a:t>
            </a:r>
          </a:p>
          <a:p>
            <a:pPr algn="ctr">
              <a:spcBef>
                <a:spcPct val="50000"/>
              </a:spcBef>
            </a:pPr>
            <a:r>
              <a:rPr lang="en-US" sz="1400" dirty="0"/>
              <a:t>Slide credits: </a:t>
            </a:r>
            <a:r>
              <a:rPr lang="en-US" sz="1400" dirty="0" smtClean="0"/>
              <a:t>Reid Simmons, Manuela </a:t>
            </a:r>
            <a:r>
              <a:rPr lang="en-US" sz="1400" dirty="0" err="1" smtClean="0"/>
              <a:t>Veloso</a:t>
            </a:r>
            <a:endParaRPr lang="en-US" sz="1400" dirty="0"/>
          </a:p>
        </p:txBody>
      </p:sp>
      <p:cxnSp>
        <p:nvCxnSpPr>
          <p:cNvPr id="6" name="Straight Connector 5"/>
          <p:cNvCxnSpPr>
            <a:cxnSpLocks noChangeAspect="1"/>
          </p:cNvCxnSpPr>
          <p:nvPr/>
        </p:nvCxnSpPr>
        <p:spPr>
          <a:xfrm flipV="1">
            <a:off x="4032557" y="425198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4679322" y="36194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679322" y="331232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4679322" y="392655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4106448" y="3455101"/>
            <a:ext cx="468619" cy="394217"/>
            <a:chOff x="4399967" y="1188457"/>
            <a:chExt cx="468619" cy="394217"/>
          </a:xfrm>
        </p:grpSpPr>
        <p:sp>
          <p:nvSpPr>
            <p:cNvPr id="11" name="Rectangle 1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787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016"/>
            <a:ext cx="8229600" cy="1143000"/>
          </a:xfrm>
        </p:spPr>
        <p:txBody>
          <a:bodyPr/>
          <a:lstStyle/>
          <a:p>
            <a:r>
              <a:rPr lang="en-US" dirty="0" smtClean="0"/>
              <a:t>Block Stacking States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672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26110" cy="1143000"/>
          </a:xfrm>
        </p:spPr>
        <p:txBody>
          <a:bodyPr>
            <a:normAutofit/>
          </a:bodyPr>
          <a:lstStyle/>
          <a:p>
            <a:r>
              <a:rPr lang="en-US" smtClean="0"/>
              <a:t>Non-Linear Planning (Example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Set: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On(R,O)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On-Table(T)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On(O,T)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</a:t>
            </a:r>
          </a:p>
        </p:txBody>
      </p: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25" name="Rectangle 2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5731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26110" cy="1143000"/>
          </a:xfrm>
        </p:spPr>
        <p:txBody>
          <a:bodyPr>
            <a:normAutofit/>
          </a:bodyPr>
          <a:lstStyle/>
          <a:p>
            <a:r>
              <a:rPr lang="en-US" smtClean="0"/>
              <a:t>Non-Linear Planning (Example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Set: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srgbClr val="FF0000"/>
                </a:solidFill>
              </a:rPr>
              <a:t>On(R,O)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On-Table(T)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On(O,T)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 </a:t>
            </a:r>
            <a:r>
              <a:rPr lang="en-US" sz="2000" dirty="0"/>
              <a:t>Pickup(T</a:t>
            </a:r>
            <a:r>
              <a:rPr lang="en-US" sz="2000" dirty="0" smtClean="0"/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STOP-SWITCH-GOALS</a:t>
            </a:r>
          </a:p>
        </p:txBody>
      </p: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25" name="Rectangle 2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701911" y="5783038"/>
            <a:ext cx="1552513" cy="762304"/>
            <a:chOff x="3829154" y="1188457"/>
            <a:chExt cx="1552513" cy="762304"/>
          </a:xfrm>
        </p:grpSpPr>
        <p:cxnSp>
          <p:nvCxnSpPr>
            <p:cNvPr id="28" name="Straight Connector 2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628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26110" cy="1143000"/>
          </a:xfrm>
        </p:spPr>
        <p:txBody>
          <a:bodyPr>
            <a:normAutofit/>
          </a:bodyPr>
          <a:lstStyle/>
          <a:p>
            <a:r>
              <a:rPr lang="en-US" smtClean="0"/>
              <a:t>Non-Linear Planning (Example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Set: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On(R,O)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On-Table(T)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srgbClr val="FF0000"/>
                </a:solidFill>
              </a:rPr>
              <a:t>On(O,T)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</a:t>
            </a:r>
            <a:r>
              <a:rPr lang="en-US" sz="2000" dirty="0" smtClean="0"/>
              <a:t>STOP-SWITCH-GOALS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On(O,T)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Pickup(O)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Put(O,T)</a:t>
            </a:r>
            <a:endParaRPr lang="en-US" sz="2000" dirty="0"/>
          </a:p>
        </p:txBody>
      </p: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25" name="Rectangle 2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701911" y="5783038"/>
            <a:ext cx="1552513" cy="762304"/>
            <a:chOff x="3829154" y="1188457"/>
            <a:chExt cx="1552513" cy="762304"/>
          </a:xfrm>
        </p:grpSpPr>
        <p:cxnSp>
          <p:nvCxnSpPr>
            <p:cNvPr id="28" name="Straight Connector 2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5" name="Straight Connector 34"/>
          <p:cNvCxnSpPr>
            <a:cxnSpLocks noChangeAspect="1"/>
          </p:cNvCxnSpPr>
          <p:nvPr/>
        </p:nvCxnSpPr>
        <p:spPr>
          <a:xfrm flipV="1">
            <a:off x="3479925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>
            <a:spLocks noChangeAspect="1"/>
          </p:cNvSpPr>
          <p:nvPr/>
        </p:nvSpPr>
        <p:spPr>
          <a:xfrm>
            <a:off x="4133200" y="618103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>
            <a:spLocks noChangeAspect="1"/>
          </p:cNvSpPr>
          <p:nvPr/>
        </p:nvSpPr>
        <p:spPr>
          <a:xfrm>
            <a:off x="3654730" y="619024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>
            <a:spLocks noChangeAspect="1"/>
          </p:cNvSpPr>
          <p:nvPr/>
        </p:nvSpPr>
        <p:spPr>
          <a:xfrm>
            <a:off x="3650260" y="587802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4069233" y="5752709"/>
            <a:ext cx="468619" cy="394217"/>
            <a:chOff x="4399967" y="1188457"/>
            <a:chExt cx="468619" cy="394217"/>
          </a:xfrm>
        </p:grpSpPr>
        <p:sp>
          <p:nvSpPr>
            <p:cNvPr id="40" name="Rectangle 3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23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26110" cy="1143000"/>
          </a:xfrm>
        </p:spPr>
        <p:txBody>
          <a:bodyPr>
            <a:normAutofit/>
          </a:bodyPr>
          <a:lstStyle/>
          <a:p>
            <a:r>
              <a:rPr lang="en-US" smtClean="0"/>
              <a:t>Non-Linear Planning (Example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Set: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srgbClr val="FF0000"/>
                </a:solidFill>
              </a:rPr>
              <a:t>On(R,O)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On-Table(T)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On(O,T)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STOP-SWITCH-GOALS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On(O,T)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Put(O,T</a:t>
            </a:r>
            <a:r>
              <a:rPr lang="en-US" sz="2000" dirty="0" smtClean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Put(R,O)</a:t>
            </a:r>
            <a:endParaRPr lang="en-US" sz="2000" dirty="0"/>
          </a:p>
        </p:txBody>
      </p: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25" name="Rectangle 2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701911" y="5783038"/>
            <a:ext cx="1552513" cy="762304"/>
            <a:chOff x="3829154" y="1188457"/>
            <a:chExt cx="1552513" cy="762304"/>
          </a:xfrm>
        </p:grpSpPr>
        <p:cxnSp>
          <p:nvCxnSpPr>
            <p:cNvPr id="28" name="Straight Connector 2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5" name="Straight Connector 34"/>
          <p:cNvCxnSpPr>
            <a:cxnSpLocks noChangeAspect="1"/>
          </p:cNvCxnSpPr>
          <p:nvPr/>
        </p:nvCxnSpPr>
        <p:spPr>
          <a:xfrm flipV="1">
            <a:off x="3479925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>
            <a:spLocks noChangeAspect="1"/>
          </p:cNvSpPr>
          <p:nvPr/>
        </p:nvSpPr>
        <p:spPr>
          <a:xfrm>
            <a:off x="4133200" y="618103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>
            <a:spLocks noChangeAspect="1"/>
          </p:cNvSpPr>
          <p:nvPr/>
        </p:nvSpPr>
        <p:spPr>
          <a:xfrm>
            <a:off x="3654730" y="619024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>
            <a:spLocks noChangeAspect="1"/>
          </p:cNvSpPr>
          <p:nvPr/>
        </p:nvSpPr>
        <p:spPr>
          <a:xfrm>
            <a:off x="3650260" y="587802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4069233" y="5752709"/>
            <a:ext cx="468619" cy="394217"/>
            <a:chOff x="4399967" y="1188457"/>
            <a:chExt cx="468619" cy="394217"/>
          </a:xfrm>
        </p:grpSpPr>
        <p:sp>
          <p:nvSpPr>
            <p:cNvPr id="40" name="Rectangle 3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39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26110" cy="1143000"/>
          </a:xfrm>
        </p:spPr>
        <p:txBody>
          <a:bodyPr>
            <a:normAutofit/>
          </a:bodyPr>
          <a:lstStyle/>
          <a:p>
            <a:r>
              <a:rPr lang="en-US" smtClean="0"/>
              <a:t>Non-Linear Planning (Example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Set: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On(R,O)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On-Table(T)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On(O,T)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STOP-SWITCH-GOALS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On(O,T)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Put(O,T</a:t>
            </a:r>
            <a:r>
              <a:rPr lang="en-US" sz="2000" dirty="0" smtClean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Put(R,O)</a:t>
            </a:r>
            <a:endParaRPr lang="en-US" sz="2000" dirty="0"/>
          </a:p>
        </p:txBody>
      </p: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25" name="Rectangle 2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701911" y="5783038"/>
            <a:ext cx="1552513" cy="762304"/>
            <a:chOff x="3829154" y="1188457"/>
            <a:chExt cx="1552513" cy="762304"/>
          </a:xfrm>
        </p:grpSpPr>
        <p:cxnSp>
          <p:nvCxnSpPr>
            <p:cNvPr id="28" name="Straight Connector 2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TextBox 3"/>
          <p:cNvSpPr txBox="1"/>
          <p:nvPr/>
        </p:nvSpPr>
        <p:spPr>
          <a:xfrm>
            <a:off x="6073349" y="3266209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6 vs 10 actions</a:t>
            </a:r>
            <a:endParaRPr lang="en-US" sz="2400" dirty="0">
              <a:solidFill>
                <a:srgbClr val="FF00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35" name="Straight Connector 34"/>
          <p:cNvCxnSpPr>
            <a:cxnSpLocks noChangeAspect="1"/>
          </p:cNvCxnSpPr>
          <p:nvPr/>
        </p:nvCxnSpPr>
        <p:spPr>
          <a:xfrm flipV="1">
            <a:off x="3479925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>
            <a:spLocks noChangeAspect="1"/>
          </p:cNvSpPr>
          <p:nvPr/>
        </p:nvSpPr>
        <p:spPr>
          <a:xfrm>
            <a:off x="4133200" y="618103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>
            <a:spLocks noChangeAspect="1"/>
          </p:cNvSpPr>
          <p:nvPr/>
        </p:nvSpPr>
        <p:spPr>
          <a:xfrm>
            <a:off x="3654730" y="619024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>
            <a:spLocks noChangeAspect="1"/>
          </p:cNvSpPr>
          <p:nvPr/>
        </p:nvSpPr>
        <p:spPr>
          <a:xfrm>
            <a:off x="3650260" y="587802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4069233" y="5752709"/>
            <a:ext cx="468619" cy="394217"/>
            <a:chOff x="4399967" y="1188457"/>
            <a:chExt cx="468619" cy="394217"/>
          </a:xfrm>
        </p:grpSpPr>
        <p:sp>
          <p:nvSpPr>
            <p:cNvPr id="40" name="Rectangle 3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87538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Non-Linear 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Idea: Interleave goals to achieve plans</a:t>
            </a:r>
          </a:p>
          <a:p>
            <a:r>
              <a:rPr lang="en-US" dirty="0" smtClean="0"/>
              <a:t>Maintain a set of unachieved goals</a:t>
            </a:r>
          </a:p>
          <a:p>
            <a:r>
              <a:rPr lang="en-US" dirty="0" smtClean="0"/>
              <a:t>Search all </a:t>
            </a:r>
            <a:r>
              <a:rPr lang="en-US" dirty="0" err="1" smtClean="0"/>
              <a:t>interleavings</a:t>
            </a:r>
            <a:r>
              <a:rPr lang="en-US" dirty="0" smtClean="0"/>
              <a:t> of goals</a:t>
            </a:r>
          </a:p>
          <a:p>
            <a:r>
              <a:rPr lang="en-US" dirty="0" smtClean="0"/>
              <a:t>Add a goal back to the set if a later change makes it violated</a:t>
            </a:r>
            <a:endParaRPr lang="en-US" dirty="0"/>
          </a:p>
          <a:p>
            <a:r>
              <a:rPr lang="en-US" dirty="0" smtClean="0">
                <a:solidFill>
                  <a:srgbClr val="7030A0"/>
                </a:solidFill>
              </a:rPr>
              <a:t>It is complete, but takes longer to search</a:t>
            </a:r>
          </a:p>
          <a:p>
            <a:r>
              <a:rPr lang="en-US" dirty="0" smtClean="0">
                <a:solidFill>
                  <a:srgbClr val="7030A0"/>
                </a:solidFill>
              </a:rPr>
              <a:t>It can produce shorter plans</a:t>
            </a:r>
          </a:p>
          <a:p>
            <a:pPr lvl="1"/>
            <a:r>
              <a:rPr lang="en-US" dirty="0" smtClean="0">
                <a:solidFill>
                  <a:srgbClr val="7030A0"/>
                </a:solidFill>
              </a:rPr>
              <a:t>Optimal plans if all </a:t>
            </a:r>
            <a:r>
              <a:rPr lang="en-US" dirty="0" err="1" smtClean="0">
                <a:solidFill>
                  <a:srgbClr val="7030A0"/>
                </a:solidFill>
              </a:rPr>
              <a:t>interleavings</a:t>
            </a:r>
            <a:r>
              <a:rPr lang="en-US" dirty="0" smtClean="0">
                <a:solidFill>
                  <a:srgbClr val="7030A0"/>
                </a:solidFill>
              </a:rPr>
              <a:t> are searched</a:t>
            </a:r>
          </a:p>
        </p:txBody>
      </p:sp>
    </p:spTree>
    <p:extLst>
      <p:ext uri="{BB962C8B-B14F-4D97-AF65-F5344CB8AC3E}">
        <p14:creationId xmlns:p14="http://schemas.microsoft.com/office/powerpoint/2010/main" val="93692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99826" y="56171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0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Reachability Graph Representation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67254" y="51848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4018903" y="48626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512515" y="48626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5006877" y="48633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211883" y="61695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63532" y="56956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57144" y="58472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51506" y="58480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55446" y="61669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4007095" y="58446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95069" y="58453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96328" y="61702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47977" y="58480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41589" y="58480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437317" y="56171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77063" y="56171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500707" y="56956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535951" y="56956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438067" y="44396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5" name="Straight Arrow Connector 144"/>
          <p:cNvCxnSpPr/>
          <p:nvPr/>
        </p:nvCxnSpPr>
        <p:spPr>
          <a:xfrm flipV="1">
            <a:off x="4558556" y="514477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4787152" y="514477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/>
          <p:cNvCxnSpPr/>
          <p:nvPr/>
        </p:nvCxnSpPr>
        <p:spPr>
          <a:xfrm flipH="1" flipV="1">
            <a:off x="7694349" y="622379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/>
          <p:cNvCxnSpPr/>
          <p:nvPr/>
        </p:nvCxnSpPr>
        <p:spPr>
          <a:xfrm>
            <a:off x="7977787" y="6166917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/>
          <p:nvPr/>
        </p:nvCxnSpPr>
        <p:spPr>
          <a:xfrm flipH="1" flipV="1">
            <a:off x="4835458" y="618661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/>
          <p:cNvCxnSpPr/>
          <p:nvPr/>
        </p:nvCxnSpPr>
        <p:spPr>
          <a:xfrm>
            <a:off x="5118896" y="6186611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/>
          <p:cNvCxnSpPr/>
          <p:nvPr/>
        </p:nvCxnSpPr>
        <p:spPr>
          <a:xfrm flipH="1" flipV="1">
            <a:off x="2038180" y="6187349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/>
          <p:nvPr/>
        </p:nvCxnSpPr>
        <p:spPr>
          <a:xfrm>
            <a:off x="2321618" y="6187348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/>
          <p:cNvCxnSpPr/>
          <p:nvPr/>
        </p:nvCxnSpPr>
        <p:spPr>
          <a:xfrm flipV="1">
            <a:off x="2238501" y="5326671"/>
            <a:ext cx="1546092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/>
          <p:nvPr/>
        </p:nvCxnSpPr>
        <p:spPr>
          <a:xfrm flipH="1">
            <a:off x="2550999" y="5326671"/>
            <a:ext cx="1602326" cy="33866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/>
          <p:nvPr/>
        </p:nvCxnSpPr>
        <p:spPr>
          <a:xfrm flipV="1">
            <a:off x="3962855" y="6212654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/>
          <p:nvPr/>
        </p:nvCxnSpPr>
        <p:spPr>
          <a:xfrm flipH="1">
            <a:off x="4275353" y="6212653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/>
          <p:cNvCxnSpPr/>
          <p:nvPr/>
        </p:nvCxnSpPr>
        <p:spPr>
          <a:xfrm flipV="1">
            <a:off x="6528777" y="6213392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/>
          <p:nvPr/>
        </p:nvCxnSpPr>
        <p:spPr>
          <a:xfrm flipH="1">
            <a:off x="6841275" y="6213391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/>
          <p:nvPr/>
        </p:nvCxnSpPr>
        <p:spPr>
          <a:xfrm flipH="1" flipV="1">
            <a:off x="5474599" y="5231882"/>
            <a:ext cx="1650114" cy="43344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/>
          <p:cNvCxnSpPr/>
          <p:nvPr/>
        </p:nvCxnSpPr>
        <p:spPr>
          <a:xfrm>
            <a:off x="5419767" y="5326671"/>
            <a:ext cx="1513112" cy="36893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/>
          <p:cNvCxnSpPr/>
          <p:nvPr/>
        </p:nvCxnSpPr>
        <p:spPr>
          <a:xfrm flipV="1">
            <a:off x="987328" y="6187350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/>
          <p:cNvCxnSpPr/>
          <p:nvPr/>
        </p:nvCxnSpPr>
        <p:spPr>
          <a:xfrm flipH="1">
            <a:off x="1299826" y="6187349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States: Conjunctions of Predicates</a:t>
            </a:r>
          </a:p>
          <a:p>
            <a:pPr marL="0" indent="0">
              <a:buNone/>
            </a:pPr>
            <a:r>
              <a:rPr lang="en-US" dirty="0"/>
              <a:t>Arrows = </a:t>
            </a:r>
            <a:r>
              <a:rPr lang="en-US" dirty="0" smtClean="0"/>
              <a:t>Actions</a:t>
            </a:r>
          </a:p>
          <a:p>
            <a:pPr marL="0" indent="0">
              <a:buNone/>
            </a:pPr>
            <a:r>
              <a:rPr lang="en-US" dirty="0" smtClean="0"/>
              <a:t>Every state </a:t>
            </a:r>
            <a:r>
              <a:rPr lang="en-US" dirty="0"/>
              <a:t>in level K is </a:t>
            </a:r>
            <a:r>
              <a:rPr lang="en-US" i="1" dirty="0" smtClean="0"/>
              <a:t>reachable</a:t>
            </a:r>
            <a:r>
              <a:rPr lang="en-US" dirty="0" smtClean="0"/>
              <a:t> </a:t>
            </a:r>
            <a:r>
              <a:rPr lang="en-US" dirty="0"/>
              <a:t>in K </a:t>
            </a:r>
            <a:r>
              <a:rPr lang="en-US" dirty="0" smtClean="0"/>
              <a:t>actions</a:t>
            </a:r>
          </a:p>
          <a:p>
            <a:pPr marL="0" indent="0">
              <a:buNone/>
            </a:pPr>
            <a:r>
              <a:rPr lang="en-US" dirty="0" smtClean="0"/>
              <a:t>Space complexity in terms of # predicates p?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11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Graph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156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Key idea: Construct an approximation of the reachability graph in polynomial space</a:t>
            </a:r>
          </a:p>
          <a:p>
            <a:pPr lvl="1"/>
            <a:r>
              <a:rPr lang="en-US" dirty="0" smtClean="0"/>
              <a:t>The planning graph computes the </a:t>
            </a:r>
            <a:r>
              <a:rPr lang="en-US" b="1" dirty="0" smtClean="0"/>
              <a:t>possibly reachable</a:t>
            </a:r>
            <a:r>
              <a:rPr lang="en-US" dirty="0" smtClean="0"/>
              <a:t> states although they aren’t necessarily </a:t>
            </a:r>
            <a:r>
              <a:rPr lang="en-US" b="1" dirty="0" smtClean="0"/>
              <a:t>feasible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50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Graph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156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Key idea: Construct an approximation of the reachability graph in polynomial space</a:t>
            </a:r>
          </a:p>
          <a:p>
            <a:pPr lvl="1"/>
            <a:r>
              <a:rPr lang="en-US" dirty="0" smtClean="0"/>
              <a:t>The planning graph computes the </a:t>
            </a:r>
            <a:r>
              <a:rPr lang="en-US" b="1" dirty="0" smtClean="0"/>
              <a:t>possibly reachable</a:t>
            </a:r>
            <a:r>
              <a:rPr lang="en-US" dirty="0" smtClean="0"/>
              <a:t> states although they aren’t necessarily </a:t>
            </a:r>
            <a:r>
              <a:rPr lang="en-US" b="1" dirty="0" smtClean="0"/>
              <a:t>feasible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Planning graphs contain two types of layers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Proposition layers </a:t>
            </a:r>
            <a:r>
              <a:rPr lang="mr-IN" dirty="0" smtClean="0"/>
              <a:t>–</a:t>
            </a:r>
            <a:r>
              <a:rPr lang="en-US" dirty="0" smtClean="0"/>
              <a:t> all reachable predicates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Action layers </a:t>
            </a:r>
            <a:r>
              <a:rPr lang="mr-IN" dirty="0" smtClean="0"/>
              <a:t>–</a:t>
            </a:r>
            <a:r>
              <a:rPr lang="en-US" dirty="0" smtClean="0"/>
              <a:t> actions that could be taken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Both layers represent one time step</a:t>
            </a:r>
          </a:p>
        </p:txBody>
      </p:sp>
    </p:spTree>
    <p:extLst>
      <p:ext uri="{BB962C8B-B14F-4D97-AF65-F5344CB8AC3E}">
        <p14:creationId xmlns:p14="http://schemas.microsoft.com/office/powerpoint/2010/main" val="70349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GraphPlan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indent="0">
              <a:spcBef>
                <a:spcPct val="40000"/>
              </a:spcBef>
              <a:buNone/>
            </a:pPr>
            <a:r>
              <a:rPr lang="en-US" altLang="en-US" dirty="0"/>
              <a:t>Two alternating stages: </a:t>
            </a:r>
          </a:p>
          <a:p>
            <a:pPr lvl="1">
              <a:spcBef>
                <a:spcPct val="25000"/>
              </a:spcBef>
            </a:pPr>
            <a:r>
              <a:rPr lang="en-US" altLang="en-US" sz="2400" b="1" dirty="0">
                <a:solidFill>
                  <a:srgbClr val="C00000"/>
                </a:solidFill>
                <a:ea typeface="Arial" charset="0"/>
                <a:cs typeface="Arial" charset="0"/>
              </a:rPr>
              <a:t>Extend</a:t>
            </a:r>
            <a:r>
              <a:rPr lang="en-US" altLang="en-US" sz="2400" dirty="0">
                <a:solidFill>
                  <a:srgbClr val="3333FF"/>
                </a:solidFill>
                <a:ea typeface="Arial" charset="0"/>
                <a:cs typeface="Arial" charset="0"/>
              </a:rPr>
              <a:t>:</a:t>
            </a:r>
            <a:r>
              <a:rPr lang="en-US" altLang="en-US" sz="2400" dirty="0">
                <a:ea typeface="Arial" charset="0"/>
                <a:cs typeface="Arial" charset="0"/>
              </a:rPr>
              <a:t> One time step (two layers) in the planning graph</a:t>
            </a:r>
          </a:p>
          <a:p>
            <a:pPr lvl="1">
              <a:spcBef>
                <a:spcPct val="10000"/>
              </a:spcBef>
            </a:pPr>
            <a:r>
              <a:rPr lang="en-US" altLang="en-US" sz="2400" b="1" dirty="0">
                <a:solidFill>
                  <a:srgbClr val="C00000"/>
                </a:solidFill>
                <a:ea typeface="Arial" charset="0"/>
                <a:cs typeface="Arial" charset="0"/>
              </a:rPr>
              <a:t>Search</a:t>
            </a:r>
            <a:r>
              <a:rPr lang="en-US" altLang="en-US" sz="2400" dirty="0">
                <a:solidFill>
                  <a:srgbClr val="3333FF"/>
                </a:solidFill>
                <a:ea typeface="Arial" charset="0"/>
                <a:cs typeface="Arial" charset="0"/>
              </a:rPr>
              <a:t>:</a:t>
            </a:r>
            <a:r>
              <a:rPr lang="en-US" altLang="en-US" sz="2400" dirty="0">
                <a:ea typeface="Arial" charset="0"/>
                <a:cs typeface="Arial" charset="0"/>
              </a:rPr>
              <a:t> Find a valid plan in the planning </a:t>
            </a:r>
            <a:r>
              <a:rPr lang="en-US" altLang="en-US" sz="2400" dirty="0" smtClean="0">
                <a:ea typeface="Arial" charset="0"/>
                <a:cs typeface="Arial" charset="0"/>
              </a:rPr>
              <a:t>graph</a:t>
            </a:r>
          </a:p>
          <a:p>
            <a:pPr marL="0" indent="0">
              <a:spcBef>
                <a:spcPct val="10000"/>
              </a:spcBef>
              <a:buNone/>
            </a:pPr>
            <a:endParaRPr lang="en-US" altLang="en-US" dirty="0" smtClean="0">
              <a:ea typeface="Arial" charset="0"/>
              <a:cs typeface="Arial" charset="0"/>
            </a:endParaRPr>
          </a:p>
          <a:p>
            <a:pPr marL="0" indent="0">
              <a:spcBef>
                <a:spcPct val="10000"/>
              </a:spcBef>
              <a:buNone/>
            </a:pPr>
            <a:r>
              <a:rPr lang="en-US" altLang="en-US" dirty="0" err="1" smtClean="0"/>
              <a:t>GraphPlan</a:t>
            </a:r>
            <a:r>
              <a:rPr lang="en-US" altLang="en-US" dirty="0" smtClean="0"/>
              <a:t> </a:t>
            </a:r>
            <a:r>
              <a:rPr lang="en-US" altLang="en-US" dirty="0"/>
              <a:t>finds a plan or proves that no plan has fewer </a:t>
            </a:r>
            <a:r>
              <a:rPr lang="en-US" altLang="ja-JP" dirty="0" smtClean="0"/>
              <a:t>time steps</a:t>
            </a:r>
            <a:endParaRPr lang="en-US" altLang="ja-JP" dirty="0"/>
          </a:p>
          <a:p>
            <a:pPr lvl="1">
              <a:spcBef>
                <a:spcPts val="200"/>
              </a:spcBef>
            </a:pPr>
            <a:r>
              <a:rPr lang="en-US" altLang="en-US" dirty="0"/>
              <a:t>Each </a:t>
            </a:r>
            <a:r>
              <a:rPr lang="en-US" altLang="en-US" dirty="0" smtClean="0"/>
              <a:t>time step </a:t>
            </a:r>
            <a:r>
              <a:rPr lang="en-US" altLang="en-US" dirty="0"/>
              <a:t>can contain </a:t>
            </a:r>
            <a:r>
              <a:rPr lang="en-US" altLang="en-US" dirty="0" smtClean="0"/>
              <a:t>multiple 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88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016"/>
            <a:ext cx="8229600" cy="1143000"/>
          </a:xfrm>
        </p:spPr>
        <p:txBody>
          <a:bodyPr/>
          <a:lstStyle/>
          <a:p>
            <a:r>
              <a:rPr lang="en-US" dirty="0" smtClean="0"/>
              <a:t>Block Stacking States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>
            <a:cxnSpLocks noChangeAspect="1"/>
          </p:cNvCxnSpPr>
          <p:nvPr/>
        </p:nvCxnSpPr>
        <p:spPr>
          <a:xfrm flipV="1">
            <a:off x="3169081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cxnSpLocks noChangeAspect="1"/>
          </p:cNvCxnSpPr>
          <p:nvPr/>
        </p:nvCxnSpPr>
        <p:spPr>
          <a:xfrm flipV="1">
            <a:off x="3169081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cxnSpLocks noChangeAspect="1"/>
          </p:cNvCxnSpPr>
          <p:nvPr/>
        </p:nvCxnSpPr>
        <p:spPr>
          <a:xfrm flipV="1">
            <a:off x="4718829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cxnSpLocks noChangeAspect="1"/>
          </p:cNvCxnSpPr>
          <p:nvPr/>
        </p:nvCxnSpPr>
        <p:spPr>
          <a:xfrm flipV="1">
            <a:off x="4718829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>
            <a:cxnSpLocks noChangeAspect="1"/>
          </p:cNvCxnSpPr>
          <p:nvPr/>
        </p:nvCxnSpPr>
        <p:spPr>
          <a:xfrm flipV="1">
            <a:off x="6210330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>
            <a:spLocks noChangeAspect="1"/>
          </p:cNvSpPr>
          <p:nvPr/>
        </p:nvSpPr>
        <p:spPr>
          <a:xfrm>
            <a:off x="6361979" y="502414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>
            <a:spLocks noChangeAspect="1"/>
          </p:cNvSpPr>
          <p:nvPr/>
        </p:nvSpPr>
        <p:spPr>
          <a:xfrm>
            <a:off x="6361979" y="471471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>
            <a:cxnSpLocks noChangeAspect="1"/>
          </p:cNvCxnSpPr>
          <p:nvPr/>
        </p:nvCxnSpPr>
        <p:spPr>
          <a:xfrm flipV="1">
            <a:off x="6210330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ectangle 183"/>
          <p:cNvSpPr>
            <a:spLocks noChangeAspect="1"/>
          </p:cNvSpPr>
          <p:nvPr/>
        </p:nvSpPr>
        <p:spPr>
          <a:xfrm>
            <a:off x="6361979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>
            <a:spLocks noChangeAspect="1"/>
          </p:cNvSpPr>
          <p:nvPr/>
        </p:nvSpPr>
        <p:spPr>
          <a:xfrm>
            <a:off x="6361979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>
            <a:spLocks noChangeAspect="1"/>
          </p:cNvSpPr>
          <p:nvPr/>
        </p:nvSpPr>
        <p:spPr>
          <a:xfrm>
            <a:off x="6361979" y="615887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Connector 190"/>
          <p:cNvCxnSpPr>
            <a:cxnSpLocks noChangeAspect="1"/>
          </p:cNvCxnSpPr>
          <p:nvPr/>
        </p:nvCxnSpPr>
        <p:spPr>
          <a:xfrm flipV="1">
            <a:off x="7636946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>
            <a:spLocks noChangeAspect="1"/>
          </p:cNvSpPr>
          <p:nvPr/>
        </p:nvSpPr>
        <p:spPr>
          <a:xfrm>
            <a:off x="8282207" y="502414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>
            <a:spLocks noChangeAspect="1"/>
          </p:cNvSpPr>
          <p:nvPr/>
        </p:nvSpPr>
        <p:spPr>
          <a:xfrm>
            <a:off x="8282207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>
            <a:cxnSpLocks noChangeAspect="1"/>
          </p:cNvCxnSpPr>
          <p:nvPr/>
        </p:nvCxnSpPr>
        <p:spPr>
          <a:xfrm flipV="1">
            <a:off x="7636946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>
            <a:spLocks noChangeAspect="1"/>
          </p:cNvSpPr>
          <p:nvPr/>
        </p:nvSpPr>
        <p:spPr>
          <a:xfrm>
            <a:off x="8282207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>
            <a:spLocks noChangeAspect="1"/>
          </p:cNvSpPr>
          <p:nvPr/>
        </p:nvSpPr>
        <p:spPr>
          <a:xfrm>
            <a:off x="8282207" y="644672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>
            <a:spLocks noChangeAspect="1"/>
          </p:cNvSpPr>
          <p:nvPr/>
        </p:nvSpPr>
        <p:spPr>
          <a:xfrm>
            <a:off x="8282207" y="613960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>
            <a:spLocks noChangeAspect="1"/>
          </p:cNvSpPr>
          <p:nvPr/>
        </p:nvSpPr>
        <p:spPr>
          <a:xfrm>
            <a:off x="3318088" y="502182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>
            <a:spLocks noChangeAspect="1"/>
          </p:cNvSpPr>
          <p:nvPr/>
        </p:nvSpPr>
        <p:spPr>
          <a:xfrm>
            <a:off x="331808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>
            <a:spLocks noChangeAspect="1"/>
          </p:cNvSpPr>
          <p:nvPr/>
        </p:nvSpPr>
        <p:spPr>
          <a:xfrm>
            <a:off x="536144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>
            <a:spLocks noChangeAspect="1"/>
          </p:cNvSpPr>
          <p:nvPr/>
        </p:nvSpPr>
        <p:spPr>
          <a:xfrm>
            <a:off x="5361448" y="502182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>
            <a:spLocks noChangeAspect="1"/>
          </p:cNvSpPr>
          <p:nvPr/>
        </p:nvSpPr>
        <p:spPr>
          <a:xfrm>
            <a:off x="3318088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>
            <a:spLocks noChangeAspect="1"/>
          </p:cNvSpPr>
          <p:nvPr/>
        </p:nvSpPr>
        <p:spPr>
          <a:xfrm>
            <a:off x="331808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>
            <a:spLocks noChangeAspect="1"/>
          </p:cNvSpPr>
          <p:nvPr/>
        </p:nvSpPr>
        <p:spPr>
          <a:xfrm>
            <a:off x="3318088" y="583248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>
            <a:spLocks noChangeAspect="1"/>
          </p:cNvSpPr>
          <p:nvPr/>
        </p:nvSpPr>
        <p:spPr>
          <a:xfrm>
            <a:off x="5361448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>
            <a:spLocks noChangeAspect="1"/>
          </p:cNvSpPr>
          <p:nvPr/>
        </p:nvSpPr>
        <p:spPr>
          <a:xfrm>
            <a:off x="536144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>
            <a:spLocks noChangeAspect="1"/>
          </p:cNvSpPr>
          <p:nvPr/>
        </p:nvSpPr>
        <p:spPr>
          <a:xfrm>
            <a:off x="5361448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374649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777878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481060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771434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>
            <a:spLocks noChangeAspect="1"/>
          </p:cNvSpPr>
          <p:nvPr/>
        </p:nvSpPr>
        <p:spPr>
          <a:xfrm>
            <a:off x="6855591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>
            <a:spLocks noChangeAspect="1"/>
          </p:cNvSpPr>
          <p:nvPr/>
        </p:nvSpPr>
        <p:spPr>
          <a:xfrm>
            <a:off x="7788595" y="4714710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>
            <a:spLocks noChangeAspect="1"/>
          </p:cNvSpPr>
          <p:nvPr/>
        </p:nvSpPr>
        <p:spPr>
          <a:xfrm>
            <a:off x="3811700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>
            <a:spLocks noChangeAspect="1"/>
          </p:cNvSpPr>
          <p:nvPr/>
        </p:nvSpPr>
        <p:spPr>
          <a:xfrm>
            <a:off x="4867836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3747184" y="5962679"/>
            <a:ext cx="468619" cy="394217"/>
            <a:chOff x="4399967" y="1188457"/>
            <a:chExt cx="468619" cy="394217"/>
          </a:xfrm>
        </p:grpSpPr>
        <p:sp>
          <p:nvSpPr>
            <p:cNvPr id="264" name="Rectangle 26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6786153" y="5975266"/>
            <a:ext cx="468619" cy="394217"/>
            <a:chOff x="4399967" y="1188457"/>
            <a:chExt cx="468619" cy="394217"/>
          </a:xfrm>
        </p:grpSpPr>
        <p:sp>
          <p:nvSpPr>
            <p:cNvPr id="267" name="Rectangle 26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4764070" y="5962679"/>
            <a:ext cx="468619" cy="394217"/>
            <a:chOff x="4399967" y="1188457"/>
            <a:chExt cx="468619" cy="394217"/>
          </a:xfrm>
        </p:grpSpPr>
        <p:sp>
          <p:nvSpPr>
            <p:cNvPr id="273" name="Rectangle 27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7708259" y="5956308"/>
            <a:ext cx="468619" cy="394217"/>
            <a:chOff x="4399967" y="1188457"/>
            <a:chExt cx="468619" cy="394217"/>
          </a:xfrm>
        </p:grpSpPr>
        <p:sp>
          <p:nvSpPr>
            <p:cNvPr id="276" name="Rectangle 27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1702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751527" y="1368024"/>
            <a:ext cx="7214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Start the planning graph with all </a:t>
            </a:r>
            <a:r>
              <a:rPr lang="en-US" sz="2400" smtClean="0">
                <a:latin typeface="Avenir Book" charset="0"/>
                <a:ea typeface="Avenir Book" charset="0"/>
                <a:cs typeface="Avenir Book" charset="0"/>
              </a:rPr>
              <a:t>starting predicates</a:t>
            </a:r>
            <a:endParaRPr lang="en-US" sz="240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3" name="Straight Connector 12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18" name="Rectangle 1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77887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706391" y="1314611"/>
            <a:ext cx="61895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</a:t>
            </a: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Designate all effects (add/delete)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>
            <a:endCxn id="3" idx="1"/>
          </p:cNvCxnSpPr>
          <p:nvPr/>
        </p:nvCxnSpPr>
        <p:spPr>
          <a:xfrm>
            <a:off x="1572221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13" idx="1"/>
          </p:cNvCxnSpPr>
          <p:nvPr/>
        </p:nvCxnSpPr>
        <p:spPr>
          <a:xfrm>
            <a:off x="1572221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13" idx="1"/>
          </p:cNvCxnSpPr>
          <p:nvPr/>
        </p:nvCxnSpPr>
        <p:spPr>
          <a:xfrm flipV="1">
            <a:off x="1271359" y="4121316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2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Designate all effects (add/delete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000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36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40277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</a:t>
            </a: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643347" y="2474711"/>
            <a:ext cx="3500653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40000"/>
              </a:spcBef>
            </a:pP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Actions A and B are </a:t>
            </a:r>
            <a:r>
              <a:rPr lang="en-US" altLang="en-US" b="1" i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exclusive (</a:t>
            </a:r>
            <a:r>
              <a:rPr lang="en-US" altLang="en-US" b="1" i="1" dirty="0" err="1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mutex</a:t>
            </a:r>
            <a:r>
              <a:rPr lang="en-US" altLang="en-US" b="1" i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)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at action-level </a:t>
            </a:r>
            <a:r>
              <a:rPr lang="en-US" altLang="en-US" i="1" dirty="0" err="1">
                <a:latin typeface="Avenir Book" charset="0"/>
                <a:ea typeface="Avenir Book" charset="0"/>
                <a:cs typeface="Avenir Book" charset="0"/>
              </a:rPr>
              <a:t>i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, if:</a:t>
            </a:r>
          </a:p>
          <a:p>
            <a:pPr lvl="1">
              <a:spcBef>
                <a:spcPts val="600"/>
              </a:spcBef>
            </a:pPr>
            <a:r>
              <a:rPr lang="en-US" altLang="en-US" b="1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Interference</a:t>
            </a:r>
            <a:r>
              <a:rPr lang="en-US" altLang="en-US" dirty="0">
                <a:solidFill>
                  <a:srgbClr val="3333FF"/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one action deletes a precondition </a:t>
            </a:r>
            <a:r>
              <a:rPr lang="en-US" altLang="en-US" dirty="0" smtClean="0">
                <a:latin typeface="Avenir Book" charset="0"/>
                <a:ea typeface="Avenir Book" charset="0"/>
                <a:cs typeface="Avenir Book" charset="0"/>
              </a:rPr>
              <a:t>of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the other</a:t>
            </a:r>
          </a:p>
          <a:p>
            <a:pPr lvl="1">
              <a:spcBef>
                <a:spcPts val="600"/>
              </a:spcBef>
            </a:pPr>
            <a:r>
              <a:rPr lang="en-US" altLang="en-US" b="1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Inconsistency</a:t>
            </a:r>
            <a:r>
              <a:rPr lang="en-US" altLang="en-US" b="1" dirty="0" smtClean="0">
                <a:latin typeface="Avenir Book" charset="0"/>
                <a:ea typeface="Avenir Book" charset="0"/>
                <a:cs typeface="Avenir Book" charset="0"/>
              </a:rPr>
              <a:t>:</a:t>
            </a:r>
            <a:r>
              <a:rPr lang="en-US" altLang="en-US" dirty="0" smtClean="0">
                <a:latin typeface="Avenir Book" charset="0"/>
                <a:ea typeface="Avenir Book" charset="0"/>
                <a:cs typeface="Avenir Book" charset="0"/>
              </a:rPr>
              <a:t> one action is the negation of the other</a:t>
            </a:r>
            <a:endParaRPr lang="en-US" altLang="en-US" b="1" dirty="0" smtClean="0">
              <a:solidFill>
                <a:srgbClr val="C0000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lvl="1">
              <a:spcBef>
                <a:spcPts val="600"/>
              </a:spcBef>
            </a:pPr>
            <a:r>
              <a:rPr lang="en-US" altLang="en-US" b="1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Competing </a:t>
            </a:r>
            <a:r>
              <a:rPr lang="en-US" altLang="en-US" b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Needs</a:t>
            </a:r>
            <a:r>
              <a:rPr lang="en-US" altLang="en-US" dirty="0">
                <a:solidFill>
                  <a:srgbClr val="3333FF"/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p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is a precondition of A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q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is a precondition of B,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p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q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are exclusive in proposition-level </a:t>
            </a:r>
            <a:r>
              <a:rPr lang="en-US" altLang="en-US" i="1" dirty="0" err="1">
                <a:latin typeface="Avenir Book" charset="0"/>
                <a:ea typeface="Avenir Book" charset="0"/>
                <a:cs typeface="Avenir Book" charset="0"/>
              </a:rPr>
              <a:t>i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– 1</a:t>
            </a:r>
          </a:p>
          <a:p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5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/>
          <p:nvPr/>
        </p:nvCxnSpPr>
        <p:spPr>
          <a:xfrm rot="10800000" flipV="1">
            <a:off x="3188623" y="3094781"/>
            <a:ext cx="12700" cy="990250"/>
          </a:xfrm>
          <a:prstGeom prst="curvedConnector3">
            <a:avLst>
              <a:gd name="adj1" fmla="val -15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5825004" y="3094781"/>
            <a:ext cx="3096824" cy="9152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5643347" y="2474711"/>
            <a:ext cx="3500653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40000"/>
              </a:spcBef>
            </a:pP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Actions A and B are </a:t>
            </a:r>
            <a:r>
              <a:rPr lang="en-US" altLang="en-US" b="1" i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exclusive (</a:t>
            </a:r>
            <a:r>
              <a:rPr lang="en-US" altLang="en-US" b="1" i="1" dirty="0" err="1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mutex</a:t>
            </a:r>
            <a:r>
              <a:rPr lang="en-US" altLang="en-US" b="1" i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)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at action-level </a:t>
            </a:r>
            <a:r>
              <a:rPr lang="en-US" altLang="en-US" i="1" dirty="0" err="1">
                <a:latin typeface="Avenir Book" charset="0"/>
                <a:ea typeface="Avenir Book" charset="0"/>
                <a:cs typeface="Avenir Book" charset="0"/>
              </a:rPr>
              <a:t>i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, if:</a:t>
            </a:r>
          </a:p>
          <a:p>
            <a:pPr lvl="1">
              <a:spcBef>
                <a:spcPts val="600"/>
              </a:spcBef>
            </a:pPr>
            <a:r>
              <a:rPr lang="en-US" altLang="en-US" b="1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Interference</a:t>
            </a:r>
            <a:r>
              <a:rPr lang="en-US" altLang="en-US" dirty="0">
                <a:solidFill>
                  <a:srgbClr val="3333FF"/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one action deletes a precondition </a:t>
            </a:r>
            <a:r>
              <a:rPr lang="en-US" altLang="en-US" dirty="0" smtClean="0">
                <a:latin typeface="Avenir Book" charset="0"/>
                <a:ea typeface="Avenir Book" charset="0"/>
                <a:cs typeface="Avenir Book" charset="0"/>
              </a:rPr>
              <a:t>of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the other</a:t>
            </a:r>
          </a:p>
          <a:p>
            <a:pPr lvl="1">
              <a:spcBef>
                <a:spcPts val="600"/>
              </a:spcBef>
            </a:pPr>
            <a:r>
              <a:rPr lang="en-US" altLang="en-US" b="1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Inconsistency</a:t>
            </a:r>
            <a:r>
              <a:rPr lang="en-US" altLang="en-US" b="1" dirty="0" smtClean="0">
                <a:latin typeface="Avenir Book" charset="0"/>
                <a:ea typeface="Avenir Book" charset="0"/>
                <a:cs typeface="Avenir Book" charset="0"/>
              </a:rPr>
              <a:t>:</a:t>
            </a:r>
            <a:r>
              <a:rPr lang="en-US" altLang="en-US" dirty="0" smtClean="0">
                <a:latin typeface="Avenir Book" charset="0"/>
                <a:ea typeface="Avenir Book" charset="0"/>
                <a:cs typeface="Avenir Book" charset="0"/>
              </a:rPr>
              <a:t> one action is the negation of the other</a:t>
            </a:r>
            <a:endParaRPr lang="en-US" altLang="en-US" b="1" dirty="0" smtClean="0">
              <a:solidFill>
                <a:srgbClr val="C0000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lvl="1">
              <a:spcBef>
                <a:spcPts val="600"/>
              </a:spcBef>
            </a:pPr>
            <a:r>
              <a:rPr lang="en-US" altLang="en-US" b="1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Competing </a:t>
            </a:r>
            <a:r>
              <a:rPr lang="en-US" altLang="en-US" b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Needs</a:t>
            </a:r>
            <a:r>
              <a:rPr lang="en-US" altLang="en-US" dirty="0">
                <a:solidFill>
                  <a:srgbClr val="3333FF"/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p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is a precondition of A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q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is a precondition of B,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p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q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are exclusive in proposition-level </a:t>
            </a:r>
            <a:r>
              <a:rPr lang="en-US" altLang="en-US" i="1" dirty="0" err="1">
                <a:latin typeface="Avenir Book" charset="0"/>
                <a:ea typeface="Avenir Book" charset="0"/>
                <a:cs typeface="Avenir Book" charset="0"/>
              </a:rPr>
              <a:t>i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– 1</a:t>
            </a:r>
          </a:p>
          <a:p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47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/>
          <p:nvPr/>
        </p:nvCxnSpPr>
        <p:spPr>
          <a:xfrm rot="10800000" flipV="1">
            <a:off x="3188623" y="3094781"/>
            <a:ext cx="12700" cy="990250"/>
          </a:xfrm>
          <a:prstGeom prst="curvedConnector3">
            <a:avLst>
              <a:gd name="adj1" fmla="val -15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5829300" y="3094781"/>
            <a:ext cx="3096824" cy="9152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Curved Connector 38"/>
          <p:cNvCxnSpPr/>
          <p:nvPr/>
        </p:nvCxnSpPr>
        <p:spPr>
          <a:xfrm>
            <a:off x="2861785" y="2228357"/>
            <a:ext cx="425754" cy="1892959"/>
          </a:xfrm>
          <a:prstGeom prst="curvedConnector3">
            <a:avLst>
              <a:gd name="adj1" fmla="val 186505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55" idx="3"/>
            <a:endCxn id="3" idx="3"/>
          </p:cNvCxnSpPr>
          <p:nvPr/>
        </p:nvCxnSpPr>
        <p:spPr>
          <a:xfrm>
            <a:off x="2912585" y="2228357"/>
            <a:ext cx="385678" cy="902709"/>
          </a:xfrm>
          <a:prstGeom prst="curvedConnector3">
            <a:avLst>
              <a:gd name="adj1" fmla="val 1263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/>
          <p:cNvCxnSpPr>
            <a:stCxn id="59" idx="3"/>
          </p:cNvCxnSpPr>
          <p:nvPr/>
        </p:nvCxnSpPr>
        <p:spPr>
          <a:xfrm>
            <a:off x="2912585" y="3378559"/>
            <a:ext cx="360278" cy="631513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endCxn id="61" idx="3"/>
          </p:cNvCxnSpPr>
          <p:nvPr/>
        </p:nvCxnSpPr>
        <p:spPr>
          <a:xfrm rot="5400000">
            <a:off x="2701784" y="3341867"/>
            <a:ext cx="756481" cy="334878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5643347" y="2474711"/>
            <a:ext cx="3500653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40000"/>
              </a:spcBef>
            </a:pP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Actions A and B are </a:t>
            </a:r>
            <a:r>
              <a:rPr lang="en-US" altLang="en-US" b="1" i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exclusive (</a:t>
            </a:r>
            <a:r>
              <a:rPr lang="en-US" altLang="en-US" b="1" i="1" dirty="0" err="1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mutex</a:t>
            </a:r>
            <a:r>
              <a:rPr lang="en-US" altLang="en-US" b="1" i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)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at action-level </a:t>
            </a:r>
            <a:r>
              <a:rPr lang="en-US" altLang="en-US" i="1" dirty="0" err="1">
                <a:latin typeface="Avenir Book" charset="0"/>
                <a:ea typeface="Avenir Book" charset="0"/>
                <a:cs typeface="Avenir Book" charset="0"/>
              </a:rPr>
              <a:t>i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, if:</a:t>
            </a:r>
          </a:p>
          <a:p>
            <a:pPr lvl="1">
              <a:spcBef>
                <a:spcPts val="600"/>
              </a:spcBef>
            </a:pPr>
            <a:r>
              <a:rPr lang="en-US" altLang="en-US" b="1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Interference</a:t>
            </a:r>
            <a:r>
              <a:rPr lang="en-US" altLang="en-US" dirty="0">
                <a:solidFill>
                  <a:srgbClr val="3333FF"/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one action deletes a precondition </a:t>
            </a:r>
            <a:r>
              <a:rPr lang="en-US" altLang="en-US" dirty="0" smtClean="0">
                <a:latin typeface="Avenir Book" charset="0"/>
                <a:ea typeface="Avenir Book" charset="0"/>
                <a:cs typeface="Avenir Book" charset="0"/>
              </a:rPr>
              <a:t>of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the other</a:t>
            </a:r>
          </a:p>
          <a:p>
            <a:pPr lvl="1">
              <a:spcBef>
                <a:spcPts val="600"/>
              </a:spcBef>
            </a:pPr>
            <a:r>
              <a:rPr lang="en-US" altLang="en-US" b="1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Inconsistency</a:t>
            </a:r>
            <a:r>
              <a:rPr lang="en-US" altLang="en-US" b="1" dirty="0" smtClean="0">
                <a:latin typeface="Avenir Book" charset="0"/>
                <a:ea typeface="Avenir Book" charset="0"/>
                <a:cs typeface="Avenir Book" charset="0"/>
              </a:rPr>
              <a:t>:</a:t>
            </a:r>
            <a:r>
              <a:rPr lang="en-US" altLang="en-US" dirty="0" smtClean="0">
                <a:latin typeface="Avenir Book" charset="0"/>
                <a:ea typeface="Avenir Book" charset="0"/>
                <a:cs typeface="Avenir Book" charset="0"/>
              </a:rPr>
              <a:t> one action is the negation of the other</a:t>
            </a:r>
            <a:endParaRPr lang="en-US" altLang="en-US" b="1" dirty="0" smtClean="0">
              <a:solidFill>
                <a:srgbClr val="C0000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lvl="1">
              <a:spcBef>
                <a:spcPts val="600"/>
              </a:spcBef>
            </a:pPr>
            <a:r>
              <a:rPr lang="en-US" altLang="en-US" b="1" dirty="0" smtClean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Competing </a:t>
            </a:r>
            <a:r>
              <a:rPr lang="en-US" altLang="en-US" b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Needs</a:t>
            </a:r>
            <a:r>
              <a:rPr lang="en-US" altLang="en-US" dirty="0">
                <a:solidFill>
                  <a:srgbClr val="3333FF"/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p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is a precondition of A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q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is a precondition of B,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p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q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are exclusive in proposition-level </a:t>
            </a:r>
            <a:r>
              <a:rPr lang="en-US" altLang="en-US" i="1" dirty="0" err="1">
                <a:latin typeface="Avenir Book" charset="0"/>
                <a:ea typeface="Avenir Book" charset="0"/>
                <a:cs typeface="Avenir Book" charset="0"/>
              </a:rPr>
              <a:t>i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– 1</a:t>
            </a:r>
          </a:p>
          <a:p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60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actions, propositions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643347" y="2474711"/>
            <a:ext cx="3346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Two propositions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p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and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q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are </a:t>
            </a:r>
            <a:r>
              <a:rPr lang="en-US" altLang="en-US" b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exclusive (</a:t>
            </a:r>
            <a:r>
              <a:rPr lang="en-US" altLang="en-US" b="1" dirty="0" err="1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mutex</a:t>
            </a:r>
            <a:r>
              <a:rPr lang="en-US" altLang="en-US" b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)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at a</a:t>
            </a:r>
            <a:br>
              <a:rPr lang="en-US" altLang="en-US" dirty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proposition-level </a:t>
            </a:r>
            <a:r>
              <a:rPr lang="en-US" altLang="en-US" dirty="0" smtClean="0">
                <a:latin typeface="Avenir Book" charset="0"/>
                <a:ea typeface="Avenir Book" charset="0"/>
                <a:cs typeface="Avenir Book" charset="0"/>
              </a:rPr>
              <a:t>if ALL 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actions (including no-ops) that add </a:t>
            </a:r>
            <a:r>
              <a:rPr lang="en-US" altLang="en-US" i="1" dirty="0">
                <a:latin typeface="Avenir Book" charset="0"/>
                <a:ea typeface="Avenir Book" charset="0"/>
                <a:cs typeface="Avenir Book" charset="0"/>
              </a:rPr>
              <a:t>p</a:t>
            </a:r>
            <a:r>
              <a:rPr lang="en-US" altLang="en-US" dirty="0">
                <a:latin typeface="Avenir Book" charset="0"/>
                <a:ea typeface="Avenir Book" charset="0"/>
                <a:cs typeface="Avenir Book" charset="0"/>
              </a:rPr>
              <a:t> are exclusive of ALL actions that add </a:t>
            </a:r>
            <a:r>
              <a:rPr lang="en-US" altLang="en-US" i="1" dirty="0" smtClean="0">
                <a:latin typeface="Avenir Book" charset="0"/>
                <a:ea typeface="Avenir Book" charset="0"/>
                <a:cs typeface="Avenir Book" charset="0"/>
              </a:rPr>
              <a:t>q</a:t>
            </a:r>
            <a:endParaRPr lang="en-US" alt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8" name="Curved Connector 17"/>
          <p:cNvCxnSpPr/>
          <p:nvPr/>
        </p:nvCxnSpPr>
        <p:spPr>
          <a:xfrm rot="10800000" flipV="1">
            <a:off x="3188623" y="3094781"/>
            <a:ext cx="12700" cy="990250"/>
          </a:xfrm>
          <a:prstGeom prst="curvedConnector3">
            <a:avLst>
              <a:gd name="adj1" fmla="val -15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/>
          <p:nvPr/>
        </p:nvCxnSpPr>
        <p:spPr>
          <a:xfrm>
            <a:off x="2861785" y="2228357"/>
            <a:ext cx="425754" cy="1892959"/>
          </a:xfrm>
          <a:prstGeom prst="curvedConnector3">
            <a:avLst>
              <a:gd name="adj1" fmla="val 186505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55" idx="3"/>
            <a:endCxn id="3" idx="3"/>
          </p:cNvCxnSpPr>
          <p:nvPr/>
        </p:nvCxnSpPr>
        <p:spPr>
          <a:xfrm>
            <a:off x="2912585" y="2228357"/>
            <a:ext cx="385678" cy="902709"/>
          </a:xfrm>
          <a:prstGeom prst="curvedConnector3">
            <a:avLst>
              <a:gd name="adj1" fmla="val 1263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/>
          <p:cNvCxnSpPr>
            <a:stCxn id="59" idx="3"/>
          </p:cNvCxnSpPr>
          <p:nvPr/>
        </p:nvCxnSpPr>
        <p:spPr>
          <a:xfrm>
            <a:off x="2912585" y="3378559"/>
            <a:ext cx="360278" cy="631513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endCxn id="61" idx="3"/>
          </p:cNvCxnSpPr>
          <p:nvPr/>
        </p:nvCxnSpPr>
        <p:spPr>
          <a:xfrm rot="5400000">
            <a:off x="2701784" y="3341867"/>
            <a:ext cx="756481" cy="334878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/>
          <p:nvPr/>
        </p:nvCxnSpPr>
        <p:spPr>
          <a:xfrm>
            <a:off x="4886633" y="6057774"/>
            <a:ext cx="12700" cy="567098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/>
          <p:nvPr/>
        </p:nvCxnSpPr>
        <p:spPr>
          <a:xfrm>
            <a:off x="4931083" y="5524500"/>
            <a:ext cx="12700" cy="1120372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/>
          <p:cNvCxnSpPr/>
          <p:nvPr/>
        </p:nvCxnSpPr>
        <p:spPr>
          <a:xfrm rot="5400000">
            <a:off x="3014539" y="4346635"/>
            <a:ext cx="4377056" cy="128793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/>
          <p:nvPr/>
        </p:nvCxnSpPr>
        <p:spPr>
          <a:xfrm rot="5400000">
            <a:off x="3229915" y="4032669"/>
            <a:ext cx="3751419" cy="323681"/>
          </a:xfrm>
          <a:prstGeom prst="curvedConnector3">
            <a:avLst>
              <a:gd name="adj1" fmla="val 5343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61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the Planning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en-US" dirty="0"/>
              <a:t>Extend until first time all goals are present at a proposition level</a:t>
            </a:r>
          </a:p>
          <a:p>
            <a:pPr lvl="1">
              <a:spcBef>
                <a:spcPts val="600"/>
              </a:spcBef>
            </a:pPr>
            <a:r>
              <a:rPr lang="en-US" altLang="en-US" dirty="0">
                <a:solidFill>
                  <a:srgbClr val="7030A0"/>
                </a:solidFill>
              </a:rPr>
              <a:t>May not be a solution, at that level</a:t>
            </a:r>
          </a:p>
          <a:p>
            <a:pPr marL="0" indent="0">
              <a:buNone/>
            </a:pPr>
            <a:r>
              <a:rPr lang="en-US" altLang="en-US" dirty="0"/>
              <a:t>For each goal at level </a:t>
            </a:r>
            <a:r>
              <a:rPr lang="en-US" altLang="en-US" i="1" dirty="0" err="1"/>
              <a:t>i</a:t>
            </a:r>
            <a:r>
              <a:rPr lang="en-US" altLang="en-US" dirty="0"/>
              <a:t> (in some arbitrary order)</a:t>
            </a:r>
          </a:p>
          <a:p>
            <a:pPr lvl="1">
              <a:spcBef>
                <a:spcPts val="600"/>
              </a:spcBef>
            </a:pPr>
            <a:r>
              <a:rPr lang="en-US" altLang="en-US" dirty="0">
                <a:solidFill>
                  <a:srgbClr val="7030A0"/>
                </a:solidFill>
              </a:rPr>
              <a:t>Select an action at level </a:t>
            </a:r>
            <a:r>
              <a:rPr lang="en-US" altLang="en-US" i="1" dirty="0">
                <a:solidFill>
                  <a:srgbClr val="7030A0"/>
                </a:solidFill>
              </a:rPr>
              <a:t>i</a:t>
            </a:r>
            <a:r>
              <a:rPr lang="en-US" altLang="en-US" dirty="0">
                <a:solidFill>
                  <a:srgbClr val="7030A0"/>
                </a:solidFill>
              </a:rPr>
              <a:t>-1 that achieves that goal and is not exclusive with any other action already selected at that level</a:t>
            </a:r>
          </a:p>
          <a:p>
            <a:pPr lvl="1">
              <a:spcBef>
                <a:spcPts val="600"/>
              </a:spcBef>
            </a:pPr>
            <a:r>
              <a:rPr lang="en-US" altLang="en-US" dirty="0"/>
              <a:t>Add all its preconditions to the set of goals at level </a:t>
            </a:r>
            <a:r>
              <a:rPr lang="en-US" altLang="en-US" i="1" dirty="0"/>
              <a:t>i-2</a:t>
            </a:r>
          </a:p>
          <a:p>
            <a:pPr lvl="1">
              <a:spcBef>
                <a:spcPts val="600"/>
              </a:spcBef>
            </a:pPr>
            <a:r>
              <a:rPr lang="en-US" altLang="en-US" dirty="0">
                <a:solidFill>
                  <a:srgbClr val="7030A0"/>
                </a:solidFill>
              </a:rPr>
              <a:t>Do this for all the goals at level </a:t>
            </a:r>
            <a:r>
              <a:rPr lang="en-US" altLang="en-US" i="1" dirty="0" err="1">
                <a:solidFill>
                  <a:srgbClr val="7030A0"/>
                </a:solidFill>
              </a:rPr>
              <a:t>i</a:t>
            </a:r>
            <a:endParaRPr lang="en-US" altLang="en-US" dirty="0">
              <a:solidFill>
                <a:srgbClr val="7030A0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altLang="en-US" dirty="0"/>
              <a:t>Use already selected actions, when possible</a:t>
            </a:r>
          </a:p>
          <a:p>
            <a:pPr lvl="1">
              <a:spcBef>
                <a:spcPts val="600"/>
              </a:spcBef>
            </a:pPr>
            <a:r>
              <a:rPr lang="en-US" altLang="en-US" dirty="0">
                <a:solidFill>
                  <a:srgbClr val="7030A0"/>
                </a:solidFill>
              </a:rPr>
              <a:t>Backtrack if no non-exclusive action exists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altLang="en-US" dirty="0"/>
              <a:t>If search is exhausted, extend planning graph one more proposition </a:t>
            </a:r>
            <a:r>
              <a:rPr lang="en-US" altLang="en-US" dirty="0" smtClean="0"/>
              <a:t>level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709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Extend a Level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actions, propositions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/>
          <p:nvPr/>
        </p:nvCxnSpPr>
        <p:spPr>
          <a:xfrm rot="10800000" flipV="1">
            <a:off x="3188623" y="3094781"/>
            <a:ext cx="12700" cy="990250"/>
          </a:xfrm>
          <a:prstGeom prst="curvedConnector3">
            <a:avLst>
              <a:gd name="adj1" fmla="val -15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/>
          <p:nvPr/>
        </p:nvCxnSpPr>
        <p:spPr>
          <a:xfrm>
            <a:off x="2861785" y="2228357"/>
            <a:ext cx="425754" cy="1892959"/>
          </a:xfrm>
          <a:prstGeom prst="curvedConnector3">
            <a:avLst>
              <a:gd name="adj1" fmla="val 186505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55" idx="3"/>
            <a:endCxn id="3" idx="3"/>
          </p:cNvCxnSpPr>
          <p:nvPr/>
        </p:nvCxnSpPr>
        <p:spPr>
          <a:xfrm>
            <a:off x="2912585" y="2228357"/>
            <a:ext cx="385678" cy="902709"/>
          </a:xfrm>
          <a:prstGeom prst="curvedConnector3">
            <a:avLst>
              <a:gd name="adj1" fmla="val 1263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/>
          <p:cNvCxnSpPr>
            <a:stCxn id="59" idx="3"/>
          </p:cNvCxnSpPr>
          <p:nvPr/>
        </p:nvCxnSpPr>
        <p:spPr>
          <a:xfrm>
            <a:off x="2912585" y="3378559"/>
            <a:ext cx="360278" cy="631513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endCxn id="61" idx="3"/>
          </p:cNvCxnSpPr>
          <p:nvPr/>
        </p:nvCxnSpPr>
        <p:spPr>
          <a:xfrm rot="5400000">
            <a:off x="2701784" y="3341867"/>
            <a:ext cx="756481" cy="334878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/>
          <p:nvPr/>
        </p:nvCxnSpPr>
        <p:spPr>
          <a:xfrm>
            <a:off x="4886633" y="6057774"/>
            <a:ext cx="12700" cy="567098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/>
          <p:nvPr/>
        </p:nvCxnSpPr>
        <p:spPr>
          <a:xfrm>
            <a:off x="4931083" y="5524500"/>
            <a:ext cx="12700" cy="1120372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urved Connector 48"/>
          <p:cNvCxnSpPr/>
          <p:nvPr/>
        </p:nvCxnSpPr>
        <p:spPr>
          <a:xfrm rot="5400000">
            <a:off x="3014539" y="4346635"/>
            <a:ext cx="4377056" cy="128793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urved Connector 50"/>
          <p:cNvCxnSpPr/>
          <p:nvPr/>
        </p:nvCxnSpPr>
        <p:spPr>
          <a:xfrm rot="5400000">
            <a:off x="3229915" y="4032669"/>
            <a:ext cx="3751419" cy="323681"/>
          </a:xfrm>
          <a:prstGeom prst="curvedConnector3">
            <a:avLst>
              <a:gd name="adj1" fmla="val 5343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124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actions, propositions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/>
          <p:nvPr/>
        </p:nvCxnSpPr>
        <p:spPr>
          <a:xfrm rot="10800000" flipV="1">
            <a:off x="3188623" y="3094781"/>
            <a:ext cx="12700" cy="990250"/>
          </a:xfrm>
          <a:prstGeom prst="curvedConnector3">
            <a:avLst>
              <a:gd name="adj1" fmla="val -15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/>
          <p:nvPr/>
        </p:nvCxnSpPr>
        <p:spPr>
          <a:xfrm>
            <a:off x="2861785" y="2228357"/>
            <a:ext cx="425754" cy="1892959"/>
          </a:xfrm>
          <a:prstGeom prst="curvedConnector3">
            <a:avLst>
              <a:gd name="adj1" fmla="val 186505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55" idx="3"/>
            <a:endCxn id="3" idx="3"/>
          </p:cNvCxnSpPr>
          <p:nvPr/>
        </p:nvCxnSpPr>
        <p:spPr>
          <a:xfrm>
            <a:off x="2912585" y="2228357"/>
            <a:ext cx="385678" cy="902709"/>
          </a:xfrm>
          <a:prstGeom prst="curvedConnector3">
            <a:avLst>
              <a:gd name="adj1" fmla="val 1263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/>
          <p:cNvCxnSpPr>
            <a:stCxn id="59" idx="3"/>
          </p:cNvCxnSpPr>
          <p:nvPr/>
        </p:nvCxnSpPr>
        <p:spPr>
          <a:xfrm>
            <a:off x="2912585" y="3378559"/>
            <a:ext cx="360278" cy="631513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endCxn id="61" idx="3"/>
          </p:cNvCxnSpPr>
          <p:nvPr/>
        </p:nvCxnSpPr>
        <p:spPr>
          <a:xfrm rot="5400000">
            <a:off x="2701784" y="3341867"/>
            <a:ext cx="756481" cy="334878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/>
          <p:nvPr/>
        </p:nvCxnSpPr>
        <p:spPr>
          <a:xfrm>
            <a:off x="4886633" y="6057774"/>
            <a:ext cx="12700" cy="567098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/>
          <p:nvPr/>
        </p:nvCxnSpPr>
        <p:spPr>
          <a:xfrm>
            <a:off x="4931083" y="5524500"/>
            <a:ext cx="12700" cy="1120372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032385" y="2306956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039076" y="4548275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6039076" y="6198491"/>
            <a:ext cx="106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Pickup(R)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6048892" y="2891026"/>
            <a:ext cx="914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Put(T,R)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6039077" y="3436009"/>
            <a:ext cx="941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Put(T,O)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6039076" y="3966820"/>
            <a:ext cx="1348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Put-Table(T)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6032385" y="5074587"/>
            <a:ext cx="1353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Put-Table(O)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6033535" y="5604943"/>
            <a:ext cx="945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Put(O,T)</a:t>
            </a:r>
            <a:endParaRPr lang="en-US" dirty="0"/>
          </a:p>
        </p:txBody>
      </p:sp>
      <p:cxnSp>
        <p:nvCxnSpPr>
          <p:cNvPr id="75" name="Straight Connector 74"/>
          <p:cNvCxnSpPr/>
          <p:nvPr/>
        </p:nvCxnSpPr>
        <p:spPr>
          <a:xfrm>
            <a:off x="534557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650616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>
            <a:off x="534557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650616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/>
          <p:cNvCxnSpPr/>
          <p:nvPr/>
        </p:nvCxnSpPr>
        <p:spPr>
          <a:xfrm>
            <a:off x="534557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650616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>
            <a:off x="534557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650616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/>
          <p:cNvCxnSpPr/>
          <p:nvPr/>
        </p:nvCxnSpPr>
        <p:spPr>
          <a:xfrm>
            <a:off x="534557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650616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Connector 84"/>
          <p:cNvCxnSpPr/>
          <p:nvPr/>
        </p:nvCxnSpPr>
        <p:spPr>
          <a:xfrm>
            <a:off x="534557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/>
        </p:nvSpPr>
        <p:spPr>
          <a:xfrm>
            <a:off x="650616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/>
          <p:cNvCxnSpPr/>
          <p:nvPr/>
        </p:nvCxnSpPr>
        <p:spPr>
          <a:xfrm>
            <a:off x="5345570" y="5536086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6506165" y="5419418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/>
          <p:nvPr/>
        </p:nvCxnSpPr>
        <p:spPr>
          <a:xfrm>
            <a:off x="5345570" y="608936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6506165" y="597269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Connector 90"/>
          <p:cNvCxnSpPr/>
          <p:nvPr/>
        </p:nvCxnSpPr>
        <p:spPr>
          <a:xfrm>
            <a:off x="5345570" y="6656458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6506165" y="6539790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7894245" y="2043857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r>
              <a:rPr lang="en-US" dirty="0" smtClean="0"/>
              <a:t>On-Table(T)</a:t>
            </a:r>
          </a:p>
          <a:p>
            <a:r>
              <a:rPr lang="en-US" dirty="0"/>
              <a:t>On-Table(O) </a:t>
            </a:r>
          </a:p>
          <a:p>
            <a:r>
              <a:rPr lang="en-US" dirty="0" smtClean="0"/>
              <a:t>On(O,T)</a:t>
            </a:r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On(T,O)</a:t>
            </a:r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100" name="Straight Connector 99"/>
          <p:cNvCxnSpPr/>
          <p:nvPr/>
        </p:nvCxnSpPr>
        <p:spPr>
          <a:xfrm flipV="1">
            <a:off x="3399863" y="24892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28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0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States are </a:t>
            </a:r>
            <a:r>
              <a:rPr lang="en-US" dirty="0" err="1" smtClean="0"/>
              <a:t>Informationless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>
            <a:cxnSpLocks noChangeAspect="1"/>
          </p:cNvCxnSpPr>
          <p:nvPr/>
        </p:nvCxnSpPr>
        <p:spPr>
          <a:xfrm flipV="1">
            <a:off x="3169081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cxnSpLocks noChangeAspect="1"/>
          </p:cNvCxnSpPr>
          <p:nvPr/>
        </p:nvCxnSpPr>
        <p:spPr>
          <a:xfrm flipV="1">
            <a:off x="3169081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cxnSpLocks noChangeAspect="1"/>
          </p:cNvCxnSpPr>
          <p:nvPr/>
        </p:nvCxnSpPr>
        <p:spPr>
          <a:xfrm flipV="1">
            <a:off x="4718829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cxnSpLocks noChangeAspect="1"/>
          </p:cNvCxnSpPr>
          <p:nvPr/>
        </p:nvCxnSpPr>
        <p:spPr>
          <a:xfrm flipV="1">
            <a:off x="4718829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>
            <a:cxnSpLocks noChangeAspect="1"/>
          </p:cNvCxnSpPr>
          <p:nvPr/>
        </p:nvCxnSpPr>
        <p:spPr>
          <a:xfrm flipV="1">
            <a:off x="6210330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>
            <a:spLocks noChangeAspect="1"/>
          </p:cNvSpPr>
          <p:nvPr/>
        </p:nvSpPr>
        <p:spPr>
          <a:xfrm>
            <a:off x="6361979" y="502414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>
            <a:spLocks noChangeAspect="1"/>
          </p:cNvSpPr>
          <p:nvPr/>
        </p:nvSpPr>
        <p:spPr>
          <a:xfrm>
            <a:off x="6361979" y="471471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>
            <a:cxnSpLocks noChangeAspect="1"/>
          </p:cNvCxnSpPr>
          <p:nvPr/>
        </p:nvCxnSpPr>
        <p:spPr>
          <a:xfrm flipV="1">
            <a:off x="6210330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ectangle 183"/>
          <p:cNvSpPr>
            <a:spLocks noChangeAspect="1"/>
          </p:cNvSpPr>
          <p:nvPr/>
        </p:nvSpPr>
        <p:spPr>
          <a:xfrm>
            <a:off x="6361979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>
            <a:spLocks noChangeAspect="1"/>
          </p:cNvSpPr>
          <p:nvPr/>
        </p:nvSpPr>
        <p:spPr>
          <a:xfrm>
            <a:off x="6361979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>
            <a:spLocks noChangeAspect="1"/>
          </p:cNvSpPr>
          <p:nvPr/>
        </p:nvSpPr>
        <p:spPr>
          <a:xfrm>
            <a:off x="6361979" y="615887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Connector 190"/>
          <p:cNvCxnSpPr>
            <a:cxnSpLocks noChangeAspect="1"/>
          </p:cNvCxnSpPr>
          <p:nvPr/>
        </p:nvCxnSpPr>
        <p:spPr>
          <a:xfrm flipV="1">
            <a:off x="7636946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>
            <a:spLocks noChangeAspect="1"/>
          </p:cNvSpPr>
          <p:nvPr/>
        </p:nvSpPr>
        <p:spPr>
          <a:xfrm>
            <a:off x="8282207" y="502414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>
            <a:spLocks noChangeAspect="1"/>
          </p:cNvSpPr>
          <p:nvPr/>
        </p:nvSpPr>
        <p:spPr>
          <a:xfrm>
            <a:off x="8282207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>
            <a:cxnSpLocks noChangeAspect="1"/>
          </p:cNvCxnSpPr>
          <p:nvPr/>
        </p:nvCxnSpPr>
        <p:spPr>
          <a:xfrm flipV="1">
            <a:off x="7636946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>
            <a:spLocks noChangeAspect="1"/>
          </p:cNvSpPr>
          <p:nvPr/>
        </p:nvSpPr>
        <p:spPr>
          <a:xfrm>
            <a:off x="8282207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>
            <a:spLocks noChangeAspect="1"/>
          </p:cNvSpPr>
          <p:nvPr/>
        </p:nvSpPr>
        <p:spPr>
          <a:xfrm>
            <a:off x="8282207" y="644672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>
            <a:spLocks noChangeAspect="1"/>
          </p:cNvSpPr>
          <p:nvPr/>
        </p:nvSpPr>
        <p:spPr>
          <a:xfrm>
            <a:off x="8282207" y="613960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>
            <a:spLocks noChangeAspect="1"/>
          </p:cNvSpPr>
          <p:nvPr/>
        </p:nvSpPr>
        <p:spPr>
          <a:xfrm>
            <a:off x="3318088" y="502182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>
            <a:spLocks noChangeAspect="1"/>
          </p:cNvSpPr>
          <p:nvPr/>
        </p:nvSpPr>
        <p:spPr>
          <a:xfrm>
            <a:off x="331808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>
            <a:spLocks noChangeAspect="1"/>
          </p:cNvSpPr>
          <p:nvPr/>
        </p:nvSpPr>
        <p:spPr>
          <a:xfrm>
            <a:off x="536144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>
            <a:spLocks noChangeAspect="1"/>
          </p:cNvSpPr>
          <p:nvPr/>
        </p:nvSpPr>
        <p:spPr>
          <a:xfrm>
            <a:off x="5361448" y="502182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>
            <a:spLocks noChangeAspect="1"/>
          </p:cNvSpPr>
          <p:nvPr/>
        </p:nvSpPr>
        <p:spPr>
          <a:xfrm>
            <a:off x="3318088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>
            <a:spLocks noChangeAspect="1"/>
          </p:cNvSpPr>
          <p:nvPr/>
        </p:nvSpPr>
        <p:spPr>
          <a:xfrm>
            <a:off x="331808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>
            <a:spLocks noChangeAspect="1"/>
          </p:cNvSpPr>
          <p:nvPr/>
        </p:nvSpPr>
        <p:spPr>
          <a:xfrm>
            <a:off x="3318088" y="583248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>
            <a:spLocks noChangeAspect="1"/>
          </p:cNvSpPr>
          <p:nvPr/>
        </p:nvSpPr>
        <p:spPr>
          <a:xfrm>
            <a:off x="5361448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>
            <a:spLocks noChangeAspect="1"/>
          </p:cNvSpPr>
          <p:nvPr/>
        </p:nvSpPr>
        <p:spPr>
          <a:xfrm>
            <a:off x="536144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>
            <a:spLocks noChangeAspect="1"/>
          </p:cNvSpPr>
          <p:nvPr/>
        </p:nvSpPr>
        <p:spPr>
          <a:xfrm>
            <a:off x="5361448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374649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777878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481060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771434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>
            <a:spLocks noChangeAspect="1"/>
          </p:cNvSpPr>
          <p:nvPr/>
        </p:nvSpPr>
        <p:spPr>
          <a:xfrm>
            <a:off x="6855591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>
            <a:spLocks noChangeAspect="1"/>
          </p:cNvSpPr>
          <p:nvPr/>
        </p:nvSpPr>
        <p:spPr>
          <a:xfrm>
            <a:off x="7788595" y="4714710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>
            <a:spLocks noChangeAspect="1"/>
          </p:cNvSpPr>
          <p:nvPr/>
        </p:nvSpPr>
        <p:spPr>
          <a:xfrm>
            <a:off x="3811700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>
            <a:spLocks noChangeAspect="1"/>
          </p:cNvSpPr>
          <p:nvPr/>
        </p:nvSpPr>
        <p:spPr>
          <a:xfrm>
            <a:off x="4867836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3747184" y="5962679"/>
            <a:ext cx="468619" cy="394217"/>
            <a:chOff x="4399967" y="1188457"/>
            <a:chExt cx="468619" cy="394217"/>
          </a:xfrm>
        </p:grpSpPr>
        <p:sp>
          <p:nvSpPr>
            <p:cNvPr id="264" name="Rectangle 26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6786153" y="5975266"/>
            <a:ext cx="468619" cy="394217"/>
            <a:chOff x="4399967" y="1188457"/>
            <a:chExt cx="468619" cy="394217"/>
          </a:xfrm>
        </p:grpSpPr>
        <p:sp>
          <p:nvSpPr>
            <p:cNvPr id="267" name="Rectangle 26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4764070" y="5962679"/>
            <a:ext cx="468619" cy="394217"/>
            <a:chOff x="4399967" y="1188457"/>
            <a:chExt cx="468619" cy="394217"/>
          </a:xfrm>
        </p:grpSpPr>
        <p:sp>
          <p:nvSpPr>
            <p:cNvPr id="273" name="Rectangle 27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7708259" y="5956308"/>
            <a:ext cx="468619" cy="394217"/>
            <a:chOff x="4399967" y="1188457"/>
            <a:chExt cx="468619" cy="394217"/>
          </a:xfrm>
        </p:grpSpPr>
        <p:sp>
          <p:nvSpPr>
            <p:cNvPr id="276" name="Rectangle 27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1" name="Oval 300"/>
          <p:cNvSpPr/>
          <p:nvPr/>
        </p:nvSpPr>
        <p:spPr>
          <a:xfrm>
            <a:off x="3936451" y="1188093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/>
        </p:nvSpPr>
        <p:spPr>
          <a:xfrm>
            <a:off x="1243159" y="2168757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99348" y="3247664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/>
          <p:cNvSpPr/>
          <p:nvPr/>
        </p:nvSpPr>
        <p:spPr>
          <a:xfrm>
            <a:off x="1526332" y="3273064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/>
          <p:cNvSpPr/>
          <p:nvPr/>
        </p:nvSpPr>
        <p:spPr>
          <a:xfrm>
            <a:off x="99348" y="4537690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/>
          <p:cNvSpPr/>
          <p:nvPr/>
        </p:nvSpPr>
        <p:spPr>
          <a:xfrm>
            <a:off x="1558360" y="4537690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Oval 306"/>
          <p:cNvSpPr/>
          <p:nvPr/>
        </p:nvSpPr>
        <p:spPr>
          <a:xfrm>
            <a:off x="56878" y="5928738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/>
          <p:cNvSpPr/>
          <p:nvPr/>
        </p:nvSpPr>
        <p:spPr>
          <a:xfrm>
            <a:off x="1558360" y="5928738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/>
          <p:cNvSpPr/>
          <p:nvPr/>
        </p:nvSpPr>
        <p:spPr>
          <a:xfrm>
            <a:off x="3922869" y="2203488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Oval 309"/>
          <p:cNvSpPr/>
          <p:nvPr/>
        </p:nvSpPr>
        <p:spPr>
          <a:xfrm>
            <a:off x="3042116" y="3231595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/>
          <p:cNvSpPr/>
          <p:nvPr/>
        </p:nvSpPr>
        <p:spPr>
          <a:xfrm>
            <a:off x="4469100" y="3256995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/>
          <p:cNvSpPr/>
          <p:nvPr/>
        </p:nvSpPr>
        <p:spPr>
          <a:xfrm>
            <a:off x="3042116" y="4521621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/>
          <p:cNvSpPr/>
          <p:nvPr/>
        </p:nvSpPr>
        <p:spPr>
          <a:xfrm>
            <a:off x="4501128" y="4521621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/>
          <p:cNvSpPr/>
          <p:nvPr/>
        </p:nvSpPr>
        <p:spPr>
          <a:xfrm>
            <a:off x="2999646" y="5912669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Oval 314"/>
          <p:cNvSpPr/>
          <p:nvPr/>
        </p:nvSpPr>
        <p:spPr>
          <a:xfrm>
            <a:off x="4501128" y="5912669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Oval 315"/>
          <p:cNvSpPr/>
          <p:nvPr/>
        </p:nvSpPr>
        <p:spPr>
          <a:xfrm>
            <a:off x="6548807" y="2152688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Oval 316"/>
          <p:cNvSpPr/>
          <p:nvPr/>
        </p:nvSpPr>
        <p:spPr>
          <a:xfrm>
            <a:off x="6052992" y="3231595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Oval 317"/>
          <p:cNvSpPr/>
          <p:nvPr/>
        </p:nvSpPr>
        <p:spPr>
          <a:xfrm>
            <a:off x="7479976" y="3256995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Oval 318"/>
          <p:cNvSpPr/>
          <p:nvPr/>
        </p:nvSpPr>
        <p:spPr>
          <a:xfrm>
            <a:off x="6052992" y="4521621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/>
          <p:cNvSpPr/>
          <p:nvPr/>
        </p:nvSpPr>
        <p:spPr>
          <a:xfrm>
            <a:off x="7512004" y="4521621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Oval 320"/>
          <p:cNvSpPr/>
          <p:nvPr/>
        </p:nvSpPr>
        <p:spPr>
          <a:xfrm>
            <a:off x="6010522" y="5912669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Oval 321"/>
          <p:cNvSpPr/>
          <p:nvPr/>
        </p:nvSpPr>
        <p:spPr>
          <a:xfrm>
            <a:off x="7512004" y="5912669"/>
            <a:ext cx="1373538" cy="881489"/>
          </a:xfrm>
          <a:prstGeom prst="ellipse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433109" y="1410708"/>
            <a:ext cx="40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</a:t>
            </a:r>
            <a:endParaRPr lang="en-US" dirty="0"/>
          </a:p>
        </p:txBody>
      </p:sp>
      <p:sp>
        <p:nvSpPr>
          <p:cNvPr id="323" name="TextBox 322"/>
          <p:cNvSpPr txBox="1"/>
          <p:nvPr/>
        </p:nvSpPr>
        <p:spPr>
          <a:xfrm>
            <a:off x="1696531" y="2428577"/>
            <a:ext cx="40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S2</a:t>
            </a:r>
            <a:endParaRPr lang="en-US" dirty="0"/>
          </a:p>
        </p:txBody>
      </p:sp>
      <p:sp>
        <p:nvSpPr>
          <p:cNvPr id="324" name="TextBox 323"/>
          <p:cNvSpPr txBox="1"/>
          <p:nvPr/>
        </p:nvSpPr>
        <p:spPr>
          <a:xfrm>
            <a:off x="4414664" y="2448310"/>
            <a:ext cx="40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S3</a:t>
            </a:r>
            <a:endParaRPr lang="en-US" dirty="0"/>
          </a:p>
        </p:txBody>
      </p:sp>
      <p:sp>
        <p:nvSpPr>
          <p:cNvPr id="325" name="TextBox 324"/>
          <p:cNvSpPr txBox="1"/>
          <p:nvPr/>
        </p:nvSpPr>
        <p:spPr>
          <a:xfrm>
            <a:off x="7069279" y="2428577"/>
            <a:ext cx="40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S4</a:t>
            </a:r>
            <a:endParaRPr lang="en-US" dirty="0"/>
          </a:p>
        </p:txBody>
      </p:sp>
      <p:sp>
        <p:nvSpPr>
          <p:cNvPr id="326" name="TextBox 325"/>
          <p:cNvSpPr txBox="1"/>
          <p:nvPr/>
        </p:nvSpPr>
        <p:spPr>
          <a:xfrm>
            <a:off x="574618" y="3522701"/>
            <a:ext cx="40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S5</a:t>
            </a:r>
            <a:endParaRPr lang="en-US" dirty="0"/>
          </a:p>
        </p:txBody>
      </p:sp>
      <p:sp>
        <p:nvSpPr>
          <p:cNvPr id="327" name="TextBox 326"/>
          <p:cNvSpPr txBox="1"/>
          <p:nvPr/>
        </p:nvSpPr>
        <p:spPr>
          <a:xfrm>
            <a:off x="2024246" y="3522701"/>
            <a:ext cx="40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S6</a:t>
            </a:r>
            <a:endParaRPr lang="en-US" dirty="0"/>
          </a:p>
        </p:txBody>
      </p:sp>
      <p:sp>
        <p:nvSpPr>
          <p:cNvPr id="328" name="TextBox 327"/>
          <p:cNvSpPr txBox="1"/>
          <p:nvPr/>
        </p:nvSpPr>
        <p:spPr>
          <a:xfrm>
            <a:off x="3542632" y="3510114"/>
            <a:ext cx="40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S7</a:t>
            </a:r>
            <a:endParaRPr lang="en-US" dirty="0"/>
          </a:p>
        </p:txBody>
      </p:sp>
      <p:sp>
        <p:nvSpPr>
          <p:cNvPr id="329" name="TextBox 328"/>
          <p:cNvSpPr txBox="1"/>
          <p:nvPr/>
        </p:nvSpPr>
        <p:spPr>
          <a:xfrm>
            <a:off x="5004042" y="3522701"/>
            <a:ext cx="40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S8</a:t>
            </a:r>
            <a:endParaRPr lang="en-US" dirty="0"/>
          </a:p>
        </p:txBody>
      </p:sp>
      <p:sp>
        <p:nvSpPr>
          <p:cNvPr id="330" name="TextBox 329"/>
          <p:cNvSpPr txBox="1"/>
          <p:nvPr/>
        </p:nvSpPr>
        <p:spPr>
          <a:xfrm>
            <a:off x="6582292" y="3503743"/>
            <a:ext cx="40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S9</a:t>
            </a:r>
            <a:endParaRPr lang="en-US" dirty="0"/>
          </a:p>
        </p:txBody>
      </p:sp>
      <p:sp>
        <p:nvSpPr>
          <p:cNvPr id="331" name="TextBox 330"/>
          <p:cNvSpPr txBox="1"/>
          <p:nvPr/>
        </p:nvSpPr>
        <p:spPr>
          <a:xfrm>
            <a:off x="7990039" y="3522701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S10</a:t>
            </a:r>
            <a:endParaRPr lang="en-US" dirty="0"/>
          </a:p>
        </p:txBody>
      </p:sp>
      <p:sp>
        <p:nvSpPr>
          <p:cNvPr id="332" name="TextBox 331"/>
          <p:cNvSpPr txBox="1"/>
          <p:nvPr/>
        </p:nvSpPr>
        <p:spPr>
          <a:xfrm>
            <a:off x="574618" y="4782661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S11</a:t>
            </a:r>
            <a:endParaRPr lang="en-US" dirty="0"/>
          </a:p>
        </p:txBody>
      </p:sp>
      <p:sp>
        <p:nvSpPr>
          <p:cNvPr id="333" name="TextBox 332"/>
          <p:cNvSpPr txBox="1"/>
          <p:nvPr/>
        </p:nvSpPr>
        <p:spPr>
          <a:xfrm>
            <a:off x="2024246" y="4782661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S12</a:t>
            </a:r>
            <a:endParaRPr lang="en-US" dirty="0"/>
          </a:p>
        </p:txBody>
      </p:sp>
      <p:sp>
        <p:nvSpPr>
          <p:cNvPr id="334" name="TextBox 333"/>
          <p:cNvSpPr txBox="1"/>
          <p:nvPr/>
        </p:nvSpPr>
        <p:spPr>
          <a:xfrm>
            <a:off x="3542632" y="4770074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S13</a:t>
            </a:r>
            <a:endParaRPr lang="en-US" dirty="0"/>
          </a:p>
        </p:txBody>
      </p:sp>
      <p:sp>
        <p:nvSpPr>
          <p:cNvPr id="335" name="TextBox 334"/>
          <p:cNvSpPr txBox="1"/>
          <p:nvPr/>
        </p:nvSpPr>
        <p:spPr>
          <a:xfrm>
            <a:off x="5004042" y="4782661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S14</a:t>
            </a:r>
            <a:endParaRPr lang="en-US" dirty="0"/>
          </a:p>
        </p:txBody>
      </p:sp>
      <p:sp>
        <p:nvSpPr>
          <p:cNvPr id="336" name="TextBox 335"/>
          <p:cNvSpPr txBox="1"/>
          <p:nvPr/>
        </p:nvSpPr>
        <p:spPr>
          <a:xfrm>
            <a:off x="6582292" y="4763703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S15</a:t>
            </a:r>
            <a:endParaRPr lang="en-US" dirty="0"/>
          </a:p>
        </p:txBody>
      </p:sp>
      <p:sp>
        <p:nvSpPr>
          <p:cNvPr id="337" name="TextBox 336"/>
          <p:cNvSpPr txBox="1"/>
          <p:nvPr/>
        </p:nvSpPr>
        <p:spPr>
          <a:xfrm>
            <a:off x="7990039" y="4782661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S16</a:t>
            </a:r>
            <a:endParaRPr lang="en-US" dirty="0"/>
          </a:p>
        </p:txBody>
      </p:sp>
      <p:sp>
        <p:nvSpPr>
          <p:cNvPr id="338" name="TextBox 337"/>
          <p:cNvSpPr txBox="1"/>
          <p:nvPr/>
        </p:nvSpPr>
        <p:spPr>
          <a:xfrm>
            <a:off x="556191" y="6158876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S17</a:t>
            </a:r>
            <a:endParaRPr lang="en-US" dirty="0"/>
          </a:p>
        </p:txBody>
      </p:sp>
      <p:sp>
        <p:nvSpPr>
          <p:cNvPr id="339" name="TextBox 338"/>
          <p:cNvSpPr txBox="1"/>
          <p:nvPr/>
        </p:nvSpPr>
        <p:spPr>
          <a:xfrm>
            <a:off x="2005819" y="6158876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S18</a:t>
            </a:r>
            <a:endParaRPr lang="en-US" dirty="0"/>
          </a:p>
        </p:txBody>
      </p:sp>
      <p:sp>
        <p:nvSpPr>
          <p:cNvPr id="340" name="TextBox 339"/>
          <p:cNvSpPr txBox="1"/>
          <p:nvPr/>
        </p:nvSpPr>
        <p:spPr>
          <a:xfrm>
            <a:off x="3524205" y="6146289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S19</a:t>
            </a:r>
            <a:endParaRPr lang="en-US" dirty="0"/>
          </a:p>
        </p:txBody>
      </p:sp>
      <p:sp>
        <p:nvSpPr>
          <p:cNvPr id="341" name="TextBox 340"/>
          <p:cNvSpPr txBox="1"/>
          <p:nvPr/>
        </p:nvSpPr>
        <p:spPr>
          <a:xfrm>
            <a:off x="4985615" y="6158876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S20</a:t>
            </a:r>
            <a:endParaRPr lang="en-US" dirty="0"/>
          </a:p>
        </p:txBody>
      </p:sp>
      <p:sp>
        <p:nvSpPr>
          <p:cNvPr id="342" name="TextBox 341"/>
          <p:cNvSpPr txBox="1"/>
          <p:nvPr/>
        </p:nvSpPr>
        <p:spPr>
          <a:xfrm>
            <a:off x="6462889" y="6146289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S21</a:t>
            </a:r>
            <a:endParaRPr lang="en-US" dirty="0"/>
          </a:p>
        </p:txBody>
      </p:sp>
      <p:sp>
        <p:nvSpPr>
          <p:cNvPr id="343" name="TextBox 342"/>
          <p:cNvSpPr txBox="1"/>
          <p:nvPr/>
        </p:nvSpPr>
        <p:spPr>
          <a:xfrm>
            <a:off x="7971612" y="6158876"/>
            <a:ext cx="52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336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actions, propositions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/>
          <p:nvPr/>
        </p:nvCxnSpPr>
        <p:spPr>
          <a:xfrm rot="10800000" flipV="1">
            <a:off x="3188623" y="3094781"/>
            <a:ext cx="12700" cy="990250"/>
          </a:xfrm>
          <a:prstGeom prst="curvedConnector3">
            <a:avLst>
              <a:gd name="adj1" fmla="val -15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/>
          <p:nvPr/>
        </p:nvCxnSpPr>
        <p:spPr>
          <a:xfrm>
            <a:off x="2861785" y="2228357"/>
            <a:ext cx="425754" cy="1892959"/>
          </a:xfrm>
          <a:prstGeom prst="curvedConnector3">
            <a:avLst>
              <a:gd name="adj1" fmla="val 186505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55" idx="3"/>
            <a:endCxn id="3" idx="3"/>
          </p:cNvCxnSpPr>
          <p:nvPr/>
        </p:nvCxnSpPr>
        <p:spPr>
          <a:xfrm>
            <a:off x="2912585" y="2228357"/>
            <a:ext cx="385678" cy="902709"/>
          </a:xfrm>
          <a:prstGeom prst="curvedConnector3">
            <a:avLst>
              <a:gd name="adj1" fmla="val 1263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/>
          <p:cNvCxnSpPr>
            <a:stCxn id="59" idx="3"/>
          </p:cNvCxnSpPr>
          <p:nvPr/>
        </p:nvCxnSpPr>
        <p:spPr>
          <a:xfrm>
            <a:off x="2912585" y="3378559"/>
            <a:ext cx="360278" cy="631513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endCxn id="61" idx="3"/>
          </p:cNvCxnSpPr>
          <p:nvPr/>
        </p:nvCxnSpPr>
        <p:spPr>
          <a:xfrm rot="5400000">
            <a:off x="2701784" y="3341867"/>
            <a:ext cx="756481" cy="334878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/>
          <p:nvPr/>
        </p:nvCxnSpPr>
        <p:spPr>
          <a:xfrm>
            <a:off x="4886633" y="6057774"/>
            <a:ext cx="12700" cy="567098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/>
          <p:nvPr/>
        </p:nvCxnSpPr>
        <p:spPr>
          <a:xfrm>
            <a:off x="4931083" y="5524500"/>
            <a:ext cx="12700" cy="1120372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032385" y="2306956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039076" y="4548275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6039076" y="6198491"/>
            <a:ext cx="106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Pickup(R)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6048892" y="2891026"/>
            <a:ext cx="914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Put(T,R)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6039077" y="3436009"/>
            <a:ext cx="941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Put(T,O)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6039076" y="3966820"/>
            <a:ext cx="1348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Put-Table(T)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6032385" y="5074587"/>
            <a:ext cx="1353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Put-Table(O)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6033535" y="5604943"/>
            <a:ext cx="945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Put(O,T)</a:t>
            </a:r>
            <a:endParaRPr lang="en-US" dirty="0"/>
          </a:p>
        </p:txBody>
      </p:sp>
      <p:cxnSp>
        <p:nvCxnSpPr>
          <p:cNvPr id="75" name="Straight Connector 74"/>
          <p:cNvCxnSpPr/>
          <p:nvPr/>
        </p:nvCxnSpPr>
        <p:spPr>
          <a:xfrm>
            <a:off x="534557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650616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>
            <a:off x="534557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650616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/>
          <p:cNvCxnSpPr/>
          <p:nvPr/>
        </p:nvCxnSpPr>
        <p:spPr>
          <a:xfrm>
            <a:off x="534557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650616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>
            <a:off x="534557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650616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/>
          <p:cNvCxnSpPr/>
          <p:nvPr/>
        </p:nvCxnSpPr>
        <p:spPr>
          <a:xfrm>
            <a:off x="534557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650616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Connector 84"/>
          <p:cNvCxnSpPr/>
          <p:nvPr/>
        </p:nvCxnSpPr>
        <p:spPr>
          <a:xfrm>
            <a:off x="534557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/>
        </p:nvSpPr>
        <p:spPr>
          <a:xfrm>
            <a:off x="650616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/>
          <p:cNvCxnSpPr/>
          <p:nvPr/>
        </p:nvCxnSpPr>
        <p:spPr>
          <a:xfrm>
            <a:off x="5345570" y="5536086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6506165" y="5419418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/>
          <p:nvPr/>
        </p:nvCxnSpPr>
        <p:spPr>
          <a:xfrm>
            <a:off x="5345570" y="608936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6506165" y="597269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Connector 90"/>
          <p:cNvCxnSpPr/>
          <p:nvPr/>
        </p:nvCxnSpPr>
        <p:spPr>
          <a:xfrm>
            <a:off x="5345570" y="6656458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6506165" y="6539790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7894245" y="2043857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r>
              <a:rPr lang="en-US" dirty="0" smtClean="0"/>
              <a:t>On-Table(T)</a:t>
            </a:r>
          </a:p>
          <a:p>
            <a:r>
              <a:rPr lang="en-US" dirty="0"/>
              <a:t>On-Table(O) </a:t>
            </a:r>
          </a:p>
          <a:p>
            <a:r>
              <a:rPr lang="en-US" dirty="0" smtClean="0"/>
              <a:t>On(O,T)</a:t>
            </a:r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On(T,O)</a:t>
            </a:r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95" name="Straight Connector 94"/>
          <p:cNvCxnSpPr>
            <a:endCxn id="49" idx="1"/>
          </p:cNvCxnSpPr>
          <p:nvPr/>
        </p:nvCxnSpPr>
        <p:spPr>
          <a:xfrm>
            <a:off x="5332120" y="2222499"/>
            <a:ext cx="700265" cy="26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endCxn id="49" idx="1"/>
          </p:cNvCxnSpPr>
          <p:nvPr/>
        </p:nvCxnSpPr>
        <p:spPr>
          <a:xfrm flipV="1">
            <a:off x="4986545" y="2491622"/>
            <a:ext cx="1045840" cy="14228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endCxn id="49" idx="1"/>
          </p:cNvCxnSpPr>
          <p:nvPr/>
        </p:nvCxnSpPr>
        <p:spPr>
          <a:xfrm flipV="1">
            <a:off x="4962151" y="2491622"/>
            <a:ext cx="1070234" cy="20069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V="1">
            <a:off x="7049130" y="2237775"/>
            <a:ext cx="820830" cy="25728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V="1">
            <a:off x="3399863" y="24892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7043819" y="2471850"/>
            <a:ext cx="819585" cy="140280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66" idx="3"/>
          </p:cNvCxnSpPr>
          <p:nvPr/>
        </p:nvCxnSpPr>
        <p:spPr>
          <a:xfrm flipV="1">
            <a:off x="6963438" y="2224737"/>
            <a:ext cx="896573" cy="85095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V="1">
            <a:off x="5142880" y="3113288"/>
            <a:ext cx="928374" cy="2996568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endCxn id="66" idx="1"/>
          </p:cNvCxnSpPr>
          <p:nvPr/>
        </p:nvCxnSpPr>
        <p:spPr>
          <a:xfrm flipV="1">
            <a:off x="4974624" y="3075692"/>
            <a:ext cx="1074268" cy="2437434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endCxn id="66" idx="3"/>
          </p:cNvCxnSpPr>
          <p:nvPr/>
        </p:nvCxnSpPr>
        <p:spPr>
          <a:xfrm flipH="1" flipV="1">
            <a:off x="6963438" y="3075692"/>
            <a:ext cx="896573" cy="2437434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66" idx="3"/>
          </p:cNvCxnSpPr>
          <p:nvPr/>
        </p:nvCxnSpPr>
        <p:spPr>
          <a:xfrm>
            <a:off x="6963438" y="3075692"/>
            <a:ext cx="845879" cy="73679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5146473" y="3659388"/>
            <a:ext cx="886681" cy="2420835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4950695" y="3621792"/>
            <a:ext cx="1060097" cy="1392442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950494" y="2259263"/>
            <a:ext cx="905128" cy="142101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71" idx="3"/>
          </p:cNvCxnSpPr>
          <p:nvPr/>
        </p:nvCxnSpPr>
        <p:spPr>
          <a:xfrm>
            <a:off x="6980873" y="3620675"/>
            <a:ext cx="882531" cy="1358427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>
            <a:stCxn id="71" idx="3"/>
          </p:cNvCxnSpPr>
          <p:nvPr/>
        </p:nvCxnSpPr>
        <p:spPr>
          <a:xfrm>
            <a:off x="6980873" y="3620675"/>
            <a:ext cx="968223" cy="55332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5168975" y="4178723"/>
            <a:ext cx="839146" cy="1842907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 flipV="1">
            <a:off x="6994279" y="2272965"/>
            <a:ext cx="869010" cy="1868161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 flipV="1">
            <a:off x="6987565" y="3075693"/>
            <a:ext cx="961531" cy="110642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6963438" y="4130894"/>
            <a:ext cx="910148" cy="1940764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stCxn id="71" idx="3"/>
          </p:cNvCxnSpPr>
          <p:nvPr/>
        </p:nvCxnSpPr>
        <p:spPr>
          <a:xfrm>
            <a:off x="6980873" y="3620675"/>
            <a:ext cx="879138" cy="2400955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>
            <a:stCxn id="66" idx="3"/>
          </p:cNvCxnSpPr>
          <p:nvPr/>
        </p:nvCxnSpPr>
        <p:spPr>
          <a:xfrm>
            <a:off x="6963438" y="3075692"/>
            <a:ext cx="889996" cy="2945938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endCxn id="51" idx="1"/>
          </p:cNvCxnSpPr>
          <p:nvPr/>
        </p:nvCxnSpPr>
        <p:spPr>
          <a:xfrm>
            <a:off x="5382237" y="2272965"/>
            <a:ext cx="656839" cy="245997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endCxn id="51" idx="1"/>
          </p:cNvCxnSpPr>
          <p:nvPr/>
        </p:nvCxnSpPr>
        <p:spPr>
          <a:xfrm flipV="1">
            <a:off x="4964442" y="4732941"/>
            <a:ext cx="1074634" cy="23152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7035817" y="2257691"/>
            <a:ext cx="837138" cy="2467735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6986934" y="3372703"/>
            <a:ext cx="863921" cy="132878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endCxn id="73" idx="1"/>
          </p:cNvCxnSpPr>
          <p:nvPr/>
        </p:nvCxnSpPr>
        <p:spPr>
          <a:xfrm flipV="1">
            <a:off x="5229588" y="5259253"/>
            <a:ext cx="802797" cy="1392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7256134" y="3367098"/>
            <a:ext cx="631099" cy="196446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7243630" y="2209236"/>
            <a:ext cx="666936" cy="312232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endCxn id="74" idx="1"/>
          </p:cNvCxnSpPr>
          <p:nvPr/>
        </p:nvCxnSpPr>
        <p:spPr>
          <a:xfrm flipV="1">
            <a:off x="5229330" y="5789609"/>
            <a:ext cx="804205" cy="853687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flipV="1">
            <a:off x="6917178" y="2272875"/>
            <a:ext cx="955777" cy="3545280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6953394" y="3603237"/>
            <a:ext cx="949105" cy="2186372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74" idx="3"/>
            <a:endCxn id="93" idx="1"/>
          </p:cNvCxnSpPr>
          <p:nvPr/>
        </p:nvCxnSpPr>
        <p:spPr>
          <a:xfrm flipV="1">
            <a:off x="6978794" y="4444514"/>
            <a:ext cx="915451" cy="1345095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74" idx="3"/>
          </p:cNvCxnSpPr>
          <p:nvPr/>
        </p:nvCxnSpPr>
        <p:spPr>
          <a:xfrm>
            <a:off x="6978794" y="5789609"/>
            <a:ext cx="907736" cy="908268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 flipV="1">
            <a:off x="7250991" y="5270475"/>
            <a:ext cx="621869" cy="145127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53" idx="1"/>
          </p:cNvCxnSpPr>
          <p:nvPr/>
        </p:nvCxnSpPr>
        <p:spPr>
          <a:xfrm flipH="1" flipV="1">
            <a:off x="4953828" y="5550721"/>
            <a:ext cx="1085248" cy="832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stCxn id="53" idx="1"/>
          </p:cNvCxnSpPr>
          <p:nvPr/>
        </p:nvCxnSpPr>
        <p:spPr>
          <a:xfrm flipH="1" flipV="1">
            <a:off x="5378694" y="2271551"/>
            <a:ext cx="660382" cy="411160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>
            <a:stCxn id="53" idx="1"/>
          </p:cNvCxnSpPr>
          <p:nvPr/>
        </p:nvCxnSpPr>
        <p:spPr>
          <a:xfrm flipH="1" flipV="1">
            <a:off x="5342670" y="2782207"/>
            <a:ext cx="696406" cy="36009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6983773" y="2263281"/>
            <a:ext cx="899734" cy="4148128"/>
          </a:xfrm>
          <a:prstGeom prst="line">
            <a:avLst/>
          </a:prstGeom>
          <a:ln>
            <a:solidFill>
              <a:srgbClr val="00206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V="1">
            <a:off x="6985806" y="2789681"/>
            <a:ext cx="915153" cy="3672102"/>
          </a:xfrm>
          <a:prstGeom prst="line">
            <a:avLst/>
          </a:prstGeom>
          <a:ln>
            <a:solidFill>
              <a:srgbClr val="00206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30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actions, propositions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/>
          <p:nvPr/>
        </p:nvCxnSpPr>
        <p:spPr>
          <a:xfrm rot="10800000" flipV="1">
            <a:off x="3188623" y="3094781"/>
            <a:ext cx="12700" cy="990250"/>
          </a:xfrm>
          <a:prstGeom prst="curvedConnector3">
            <a:avLst>
              <a:gd name="adj1" fmla="val -15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/>
          <p:nvPr/>
        </p:nvCxnSpPr>
        <p:spPr>
          <a:xfrm>
            <a:off x="2861785" y="2228357"/>
            <a:ext cx="425754" cy="1892959"/>
          </a:xfrm>
          <a:prstGeom prst="curvedConnector3">
            <a:avLst>
              <a:gd name="adj1" fmla="val 186505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55" idx="3"/>
            <a:endCxn id="3" idx="3"/>
          </p:cNvCxnSpPr>
          <p:nvPr/>
        </p:nvCxnSpPr>
        <p:spPr>
          <a:xfrm>
            <a:off x="2912585" y="2228357"/>
            <a:ext cx="385678" cy="902709"/>
          </a:xfrm>
          <a:prstGeom prst="curvedConnector3">
            <a:avLst>
              <a:gd name="adj1" fmla="val 1263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/>
          <p:cNvCxnSpPr>
            <a:stCxn id="59" idx="3"/>
          </p:cNvCxnSpPr>
          <p:nvPr/>
        </p:nvCxnSpPr>
        <p:spPr>
          <a:xfrm>
            <a:off x="2912585" y="3378559"/>
            <a:ext cx="360278" cy="631513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endCxn id="61" idx="3"/>
          </p:cNvCxnSpPr>
          <p:nvPr/>
        </p:nvCxnSpPr>
        <p:spPr>
          <a:xfrm rot="5400000">
            <a:off x="2701784" y="3341867"/>
            <a:ext cx="756481" cy="334878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/>
          <p:nvPr/>
        </p:nvCxnSpPr>
        <p:spPr>
          <a:xfrm>
            <a:off x="4886633" y="6057774"/>
            <a:ext cx="12700" cy="567098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/>
          <p:nvPr/>
        </p:nvCxnSpPr>
        <p:spPr>
          <a:xfrm>
            <a:off x="4931083" y="5524500"/>
            <a:ext cx="12700" cy="1120372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032385" y="2306956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039076" y="4548275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6039076" y="6198491"/>
            <a:ext cx="106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Pickup(R)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6048892" y="2891026"/>
            <a:ext cx="914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Put(T,R)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6039077" y="3436009"/>
            <a:ext cx="941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Put(T,O)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6039076" y="3966820"/>
            <a:ext cx="1348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Put-Table(T)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6032385" y="5074587"/>
            <a:ext cx="1353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Put-Table(O)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6033535" y="5604943"/>
            <a:ext cx="945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Put(O,T)</a:t>
            </a:r>
            <a:endParaRPr lang="en-US" dirty="0"/>
          </a:p>
        </p:txBody>
      </p:sp>
      <p:cxnSp>
        <p:nvCxnSpPr>
          <p:cNvPr id="75" name="Straight Connector 74"/>
          <p:cNvCxnSpPr/>
          <p:nvPr/>
        </p:nvCxnSpPr>
        <p:spPr>
          <a:xfrm>
            <a:off x="534557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650616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>
            <a:off x="534557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650616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/>
          <p:cNvCxnSpPr/>
          <p:nvPr/>
        </p:nvCxnSpPr>
        <p:spPr>
          <a:xfrm>
            <a:off x="534557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650616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>
            <a:off x="534557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650616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/>
          <p:cNvCxnSpPr/>
          <p:nvPr/>
        </p:nvCxnSpPr>
        <p:spPr>
          <a:xfrm>
            <a:off x="534557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650616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Connector 84"/>
          <p:cNvCxnSpPr/>
          <p:nvPr/>
        </p:nvCxnSpPr>
        <p:spPr>
          <a:xfrm>
            <a:off x="534557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/>
        </p:nvSpPr>
        <p:spPr>
          <a:xfrm>
            <a:off x="650616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/>
          <p:cNvCxnSpPr/>
          <p:nvPr/>
        </p:nvCxnSpPr>
        <p:spPr>
          <a:xfrm>
            <a:off x="5345570" y="5536086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6506165" y="5419418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/>
          <p:nvPr/>
        </p:nvCxnSpPr>
        <p:spPr>
          <a:xfrm>
            <a:off x="5345570" y="608936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6506165" y="597269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Connector 90"/>
          <p:cNvCxnSpPr/>
          <p:nvPr/>
        </p:nvCxnSpPr>
        <p:spPr>
          <a:xfrm>
            <a:off x="5345570" y="6656458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6506165" y="6539790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7894245" y="2043857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r>
              <a:rPr lang="en-US" dirty="0" smtClean="0"/>
              <a:t>On-Table(T)</a:t>
            </a:r>
          </a:p>
          <a:p>
            <a:r>
              <a:rPr lang="en-US" dirty="0"/>
              <a:t>On-Table(O) </a:t>
            </a:r>
          </a:p>
          <a:p>
            <a:r>
              <a:rPr lang="en-US" dirty="0" smtClean="0"/>
              <a:t>On(O,T)</a:t>
            </a:r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On(T,O)</a:t>
            </a:r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95" name="Straight Connector 94"/>
          <p:cNvCxnSpPr>
            <a:endCxn id="49" idx="1"/>
          </p:cNvCxnSpPr>
          <p:nvPr/>
        </p:nvCxnSpPr>
        <p:spPr>
          <a:xfrm>
            <a:off x="5332120" y="2222499"/>
            <a:ext cx="700265" cy="26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endCxn id="49" idx="1"/>
          </p:cNvCxnSpPr>
          <p:nvPr/>
        </p:nvCxnSpPr>
        <p:spPr>
          <a:xfrm flipV="1">
            <a:off x="4986545" y="2491622"/>
            <a:ext cx="1045840" cy="14228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endCxn id="49" idx="1"/>
          </p:cNvCxnSpPr>
          <p:nvPr/>
        </p:nvCxnSpPr>
        <p:spPr>
          <a:xfrm flipV="1">
            <a:off x="4962151" y="2491622"/>
            <a:ext cx="1070234" cy="20069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V="1">
            <a:off x="7049130" y="2237775"/>
            <a:ext cx="820830" cy="25728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V="1">
            <a:off x="3399863" y="24892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7043819" y="2471850"/>
            <a:ext cx="819585" cy="140280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66" idx="3"/>
          </p:cNvCxnSpPr>
          <p:nvPr/>
        </p:nvCxnSpPr>
        <p:spPr>
          <a:xfrm flipV="1">
            <a:off x="6963438" y="2224737"/>
            <a:ext cx="896573" cy="85095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V="1">
            <a:off x="5142880" y="3113288"/>
            <a:ext cx="928374" cy="2996568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endCxn id="66" idx="1"/>
          </p:cNvCxnSpPr>
          <p:nvPr/>
        </p:nvCxnSpPr>
        <p:spPr>
          <a:xfrm flipV="1">
            <a:off x="4974624" y="3075692"/>
            <a:ext cx="1074268" cy="2437434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endCxn id="66" idx="3"/>
          </p:cNvCxnSpPr>
          <p:nvPr/>
        </p:nvCxnSpPr>
        <p:spPr>
          <a:xfrm flipH="1" flipV="1">
            <a:off x="6963438" y="3075692"/>
            <a:ext cx="896573" cy="2437434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66" idx="3"/>
          </p:cNvCxnSpPr>
          <p:nvPr/>
        </p:nvCxnSpPr>
        <p:spPr>
          <a:xfrm>
            <a:off x="6963438" y="3075692"/>
            <a:ext cx="845879" cy="73679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5146473" y="3659388"/>
            <a:ext cx="886681" cy="2420835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4950695" y="3621792"/>
            <a:ext cx="1060097" cy="1392442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950494" y="2259263"/>
            <a:ext cx="905128" cy="142101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71" idx="3"/>
          </p:cNvCxnSpPr>
          <p:nvPr/>
        </p:nvCxnSpPr>
        <p:spPr>
          <a:xfrm>
            <a:off x="6980873" y="3620675"/>
            <a:ext cx="882531" cy="1358427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>
            <a:stCxn id="71" idx="3"/>
          </p:cNvCxnSpPr>
          <p:nvPr/>
        </p:nvCxnSpPr>
        <p:spPr>
          <a:xfrm>
            <a:off x="6980873" y="3620675"/>
            <a:ext cx="968223" cy="55332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5168975" y="4178723"/>
            <a:ext cx="839146" cy="1842907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 flipV="1">
            <a:off x="6994279" y="2272965"/>
            <a:ext cx="869010" cy="1868161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 flipV="1">
            <a:off x="6987565" y="3075693"/>
            <a:ext cx="961531" cy="110642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6963438" y="4130894"/>
            <a:ext cx="910148" cy="1940764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stCxn id="71" idx="3"/>
          </p:cNvCxnSpPr>
          <p:nvPr/>
        </p:nvCxnSpPr>
        <p:spPr>
          <a:xfrm>
            <a:off x="6980873" y="3620675"/>
            <a:ext cx="879138" cy="2400955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>
            <a:stCxn id="66" idx="3"/>
          </p:cNvCxnSpPr>
          <p:nvPr/>
        </p:nvCxnSpPr>
        <p:spPr>
          <a:xfrm>
            <a:off x="6963438" y="3075692"/>
            <a:ext cx="889996" cy="2945938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endCxn id="51" idx="1"/>
          </p:cNvCxnSpPr>
          <p:nvPr/>
        </p:nvCxnSpPr>
        <p:spPr>
          <a:xfrm>
            <a:off x="5382237" y="2272965"/>
            <a:ext cx="656839" cy="245997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endCxn id="51" idx="1"/>
          </p:cNvCxnSpPr>
          <p:nvPr/>
        </p:nvCxnSpPr>
        <p:spPr>
          <a:xfrm flipV="1">
            <a:off x="4964442" y="4732941"/>
            <a:ext cx="1074634" cy="23152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7035817" y="2257691"/>
            <a:ext cx="837138" cy="2467735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6986934" y="3372703"/>
            <a:ext cx="863921" cy="132878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endCxn id="73" idx="1"/>
          </p:cNvCxnSpPr>
          <p:nvPr/>
        </p:nvCxnSpPr>
        <p:spPr>
          <a:xfrm flipV="1">
            <a:off x="5229588" y="5259253"/>
            <a:ext cx="802797" cy="1392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7256134" y="3367098"/>
            <a:ext cx="631099" cy="196446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7243630" y="2209236"/>
            <a:ext cx="666936" cy="312232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endCxn id="74" idx="1"/>
          </p:cNvCxnSpPr>
          <p:nvPr/>
        </p:nvCxnSpPr>
        <p:spPr>
          <a:xfrm flipV="1">
            <a:off x="5229330" y="5789609"/>
            <a:ext cx="804205" cy="853687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flipV="1">
            <a:off x="6917178" y="2272875"/>
            <a:ext cx="955777" cy="3545280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6953394" y="3603237"/>
            <a:ext cx="949105" cy="2186372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74" idx="3"/>
            <a:endCxn id="93" idx="1"/>
          </p:cNvCxnSpPr>
          <p:nvPr/>
        </p:nvCxnSpPr>
        <p:spPr>
          <a:xfrm flipV="1">
            <a:off x="6978794" y="4444514"/>
            <a:ext cx="915451" cy="1345095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74" idx="3"/>
          </p:cNvCxnSpPr>
          <p:nvPr/>
        </p:nvCxnSpPr>
        <p:spPr>
          <a:xfrm>
            <a:off x="6978794" y="5789609"/>
            <a:ext cx="907736" cy="908268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 flipV="1">
            <a:off x="7250991" y="5270475"/>
            <a:ext cx="621869" cy="145127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53" idx="1"/>
          </p:cNvCxnSpPr>
          <p:nvPr/>
        </p:nvCxnSpPr>
        <p:spPr>
          <a:xfrm flipH="1" flipV="1">
            <a:off x="4953828" y="5550721"/>
            <a:ext cx="1085248" cy="832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stCxn id="53" idx="1"/>
          </p:cNvCxnSpPr>
          <p:nvPr/>
        </p:nvCxnSpPr>
        <p:spPr>
          <a:xfrm flipH="1" flipV="1">
            <a:off x="5378694" y="2271551"/>
            <a:ext cx="660382" cy="411160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>
            <a:stCxn id="53" idx="1"/>
          </p:cNvCxnSpPr>
          <p:nvPr/>
        </p:nvCxnSpPr>
        <p:spPr>
          <a:xfrm flipH="1" flipV="1">
            <a:off x="5342670" y="2782207"/>
            <a:ext cx="696406" cy="36009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6983773" y="2263281"/>
            <a:ext cx="899734" cy="4148128"/>
          </a:xfrm>
          <a:prstGeom prst="line">
            <a:avLst/>
          </a:prstGeom>
          <a:ln>
            <a:solidFill>
              <a:srgbClr val="00206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V="1">
            <a:off x="6985806" y="2789681"/>
            <a:ext cx="915153" cy="3672102"/>
          </a:xfrm>
          <a:prstGeom prst="line">
            <a:avLst/>
          </a:prstGeom>
          <a:ln>
            <a:solidFill>
              <a:srgbClr val="00206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346836" y="5588336"/>
            <a:ext cx="27095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ALL LEVEL 2 ACTIONS </a:t>
            </a:r>
          </a:p>
          <a:p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MUTALLY EXCLUSIVE</a:t>
            </a:r>
            <a:r>
              <a:rPr lang="mr-IN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…</a:t>
            </a:r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WHAT KIND?</a:t>
            </a:r>
            <a:endParaRPr lang="en-US" dirty="0">
              <a:solidFill>
                <a:srgbClr val="FF00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267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actions, propositions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/>
          <p:nvPr/>
        </p:nvCxnSpPr>
        <p:spPr>
          <a:xfrm rot="10800000" flipV="1">
            <a:off x="3188623" y="3094781"/>
            <a:ext cx="12700" cy="990250"/>
          </a:xfrm>
          <a:prstGeom prst="curvedConnector3">
            <a:avLst>
              <a:gd name="adj1" fmla="val -15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/>
          <p:nvPr/>
        </p:nvCxnSpPr>
        <p:spPr>
          <a:xfrm>
            <a:off x="2861785" y="2228357"/>
            <a:ext cx="425754" cy="1892959"/>
          </a:xfrm>
          <a:prstGeom prst="curvedConnector3">
            <a:avLst>
              <a:gd name="adj1" fmla="val 186505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55" idx="3"/>
            <a:endCxn id="3" idx="3"/>
          </p:cNvCxnSpPr>
          <p:nvPr/>
        </p:nvCxnSpPr>
        <p:spPr>
          <a:xfrm>
            <a:off x="2912585" y="2228357"/>
            <a:ext cx="385678" cy="902709"/>
          </a:xfrm>
          <a:prstGeom prst="curvedConnector3">
            <a:avLst>
              <a:gd name="adj1" fmla="val 1263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/>
          <p:cNvCxnSpPr>
            <a:stCxn id="59" idx="3"/>
          </p:cNvCxnSpPr>
          <p:nvPr/>
        </p:nvCxnSpPr>
        <p:spPr>
          <a:xfrm>
            <a:off x="2912585" y="3378559"/>
            <a:ext cx="360278" cy="631513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endCxn id="61" idx="3"/>
          </p:cNvCxnSpPr>
          <p:nvPr/>
        </p:nvCxnSpPr>
        <p:spPr>
          <a:xfrm rot="5400000">
            <a:off x="2701784" y="3341867"/>
            <a:ext cx="756481" cy="334878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/>
          <p:nvPr/>
        </p:nvCxnSpPr>
        <p:spPr>
          <a:xfrm>
            <a:off x="4886633" y="6057774"/>
            <a:ext cx="12700" cy="567098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/>
          <p:nvPr/>
        </p:nvCxnSpPr>
        <p:spPr>
          <a:xfrm>
            <a:off x="4931083" y="5524500"/>
            <a:ext cx="12700" cy="1120372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032385" y="2306956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039076" y="4548275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6039076" y="6198491"/>
            <a:ext cx="106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Pickup(R)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6048892" y="2891026"/>
            <a:ext cx="914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Put(T,R)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6039077" y="3436009"/>
            <a:ext cx="941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Put(T,O)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6039076" y="3966820"/>
            <a:ext cx="1348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Put-Table(T)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6032385" y="5074587"/>
            <a:ext cx="1353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Put-Table(O)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6033535" y="5604943"/>
            <a:ext cx="945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Put(O,T)</a:t>
            </a:r>
            <a:endParaRPr lang="en-US" dirty="0"/>
          </a:p>
        </p:txBody>
      </p:sp>
      <p:cxnSp>
        <p:nvCxnSpPr>
          <p:cNvPr id="75" name="Straight Connector 74"/>
          <p:cNvCxnSpPr/>
          <p:nvPr/>
        </p:nvCxnSpPr>
        <p:spPr>
          <a:xfrm>
            <a:off x="534557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650616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>
            <a:off x="534557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650616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/>
          <p:cNvCxnSpPr/>
          <p:nvPr/>
        </p:nvCxnSpPr>
        <p:spPr>
          <a:xfrm>
            <a:off x="534557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650616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>
            <a:off x="534557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650616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/>
          <p:cNvCxnSpPr/>
          <p:nvPr/>
        </p:nvCxnSpPr>
        <p:spPr>
          <a:xfrm>
            <a:off x="534557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650616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Connector 84"/>
          <p:cNvCxnSpPr/>
          <p:nvPr/>
        </p:nvCxnSpPr>
        <p:spPr>
          <a:xfrm>
            <a:off x="534557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/>
        </p:nvSpPr>
        <p:spPr>
          <a:xfrm>
            <a:off x="650616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/>
          <p:cNvCxnSpPr/>
          <p:nvPr/>
        </p:nvCxnSpPr>
        <p:spPr>
          <a:xfrm>
            <a:off x="5345570" y="5536086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6506165" y="5419418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/>
          <p:nvPr/>
        </p:nvCxnSpPr>
        <p:spPr>
          <a:xfrm>
            <a:off x="5345570" y="608936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6506165" y="597269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Connector 90"/>
          <p:cNvCxnSpPr/>
          <p:nvPr/>
        </p:nvCxnSpPr>
        <p:spPr>
          <a:xfrm>
            <a:off x="5345570" y="6656458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6506165" y="6539790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7894245" y="2043857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r>
              <a:rPr lang="en-US" dirty="0" smtClean="0"/>
              <a:t>On-Table(T)</a:t>
            </a:r>
          </a:p>
          <a:p>
            <a:r>
              <a:rPr lang="en-US" dirty="0"/>
              <a:t>On-Table(O) </a:t>
            </a:r>
          </a:p>
          <a:p>
            <a:r>
              <a:rPr lang="en-US" dirty="0" smtClean="0"/>
              <a:t>On(O,T)</a:t>
            </a:r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On(T,O)</a:t>
            </a:r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95" name="Straight Connector 94"/>
          <p:cNvCxnSpPr>
            <a:endCxn id="49" idx="1"/>
          </p:cNvCxnSpPr>
          <p:nvPr/>
        </p:nvCxnSpPr>
        <p:spPr>
          <a:xfrm>
            <a:off x="5332120" y="2222499"/>
            <a:ext cx="700265" cy="26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endCxn id="49" idx="1"/>
          </p:cNvCxnSpPr>
          <p:nvPr/>
        </p:nvCxnSpPr>
        <p:spPr>
          <a:xfrm flipV="1">
            <a:off x="4986545" y="2491622"/>
            <a:ext cx="1045840" cy="14228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endCxn id="49" idx="1"/>
          </p:cNvCxnSpPr>
          <p:nvPr/>
        </p:nvCxnSpPr>
        <p:spPr>
          <a:xfrm flipV="1">
            <a:off x="4962151" y="2491622"/>
            <a:ext cx="1070234" cy="20069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V="1">
            <a:off x="7049130" y="2237775"/>
            <a:ext cx="820830" cy="25728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V="1">
            <a:off x="3399863" y="24892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7043819" y="2471850"/>
            <a:ext cx="819585" cy="140280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66" idx="3"/>
          </p:cNvCxnSpPr>
          <p:nvPr/>
        </p:nvCxnSpPr>
        <p:spPr>
          <a:xfrm flipV="1">
            <a:off x="6963438" y="2224737"/>
            <a:ext cx="896573" cy="85095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V="1">
            <a:off x="5142880" y="3113288"/>
            <a:ext cx="928374" cy="2996568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endCxn id="66" idx="1"/>
          </p:cNvCxnSpPr>
          <p:nvPr/>
        </p:nvCxnSpPr>
        <p:spPr>
          <a:xfrm flipV="1">
            <a:off x="4974624" y="3075692"/>
            <a:ext cx="1074268" cy="2437434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endCxn id="66" idx="3"/>
          </p:cNvCxnSpPr>
          <p:nvPr/>
        </p:nvCxnSpPr>
        <p:spPr>
          <a:xfrm flipH="1" flipV="1">
            <a:off x="6963438" y="3075692"/>
            <a:ext cx="896573" cy="2437434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66" idx="3"/>
          </p:cNvCxnSpPr>
          <p:nvPr/>
        </p:nvCxnSpPr>
        <p:spPr>
          <a:xfrm>
            <a:off x="6963438" y="3075692"/>
            <a:ext cx="845879" cy="73679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5146473" y="3659388"/>
            <a:ext cx="886681" cy="2420835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4950695" y="3621792"/>
            <a:ext cx="1060097" cy="1392442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950494" y="2259263"/>
            <a:ext cx="905128" cy="142101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71" idx="3"/>
          </p:cNvCxnSpPr>
          <p:nvPr/>
        </p:nvCxnSpPr>
        <p:spPr>
          <a:xfrm>
            <a:off x="6980873" y="3620675"/>
            <a:ext cx="882531" cy="1358427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>
            <a:stCxn id="71" idx="3"/>
          </p:cNvCxnSpPr>
          <p:nvPr/>
        </p:nvCxnSpPr>
        <p:spPr>
          <a:xfrm>
            <a:off x="6980873" y="3620675"/>
            <a:ext cx="968223" cy="55332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5168975" y="4178723"/>
            <a:ext cx="839146" cy="1842907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 flipV="1">
            <a:off x="6994279" y="2272965"/>
            <a:ext cx="869010" cy="1868161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 flipV="1">
            <a:off x="6987565" y="3075693"/>
            <a:ext cx="961531" cy="110642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6963438" y="4130894"/>
            <a:ext cx="910148" cy="1940764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stCxn id="71" idx="3"/>
          </p:cNvCxnSpPr>
          <p:nvPr/>
        </p:nvCxnSpPr>
        <p:spPr>
          <a:xfrm>
            <a:off x="6980873" y="3620675"/>
            <a:ext cx="879138" cy="2400955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>
            <a:stCxn id="66" idx="3"/>
          </p:cNvCxnSpPr>
          <p:nvPr/>
        </p:nvCxnSpPr>
        <p:spPr>
          <a:xfrm>
            <a:off x="6963438" y="3075692"/>
            <a:ext cx="889996" cy="2945938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endCxn id="51" idx="1"/>
          </p:cNvCxnSpPr>
          <p:nvPr/>
        </p:nvCxnSpPr>
        <p:spPr>
          <a:xfrm>
            <a:off x="5382237" y="2272965"/>
            <a:ext cx="656839" cy="245997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endCxn id="51" idx="1"/>
          </p:cNvCxnSpPr>
          <p:nvPr/>
        </p:nvCxnSpPr>
        <p:spPr>
          <a:xfrm flipV="1">
            <a:off x="4964442" y="4732941"/>
            <a:ext cx="1074634" cy="23152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7035817" y="2257691"/>
            <a:ext cx="837138" cy="2467735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6986934" y="3372703"/>
            <a:ext cx="863921" cy="132878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endCxn id="73" idx="1"/>
          </p:cNvCxnSpPr>
          <p:nvPr/>
        </p:nvCxnSpPr>
        <p:spPr>
          <a:xfrm flipV="1">
            <a:off x="5229588" y="5259253"/>
            <a:ext cx="802797" cy="1392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7256134" y="3367098"/>
            <a:ext cx="631099" cy="196446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7243630" y="2209236"/>
            <a:ext cx="666936" cy="312232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endCxn id="74" idx="1"/>
          </p:cNvCxnSpPr>
          <p:nvPr/>
        </p:nvCxnSpPr>
        <p:spPr>
          <a:xfrm flipV="1">
            <a:off x="5229330" y="5789609"/>
            <a:ext cx="804205" cy="853687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flipV="1">
            <a:off x="6917178" y="2272875"/>
            <a:ext cx="955777" cy="3545280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6953394" y="3603237"/>
            <a:ext cx="949105" cy="2186372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74" idx="3"/>
            <a:endCxn id="93" idx="1"/>
          </p:cNvCxnSpPr>
          <p:nvPr/>
        </p:nvCxnSpPr>
        <p:spPr>
          <a:xfrm flipV="1">
            <a:off x="6978794" y="4444514"/>
            <a:ext cx="915451" cy="1345095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74" idx="3"/>
          </p:cNvCxnSpPr>
          <p:nvPr/>
        </p:nvCxnSpPr>
        <p:spPr>
          <a:xfrm>
            <a:off x="6978794" y="5789609"/>
            <a:ext cx="907736" cy="908268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 flipV="1">
            <a:off x="7250991" y="5270475"/>
            <a:ext cx="621869" cy="145127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53" idx="1"/>
          </p:cNvCxnSpPr>
          <p:nvPr/>
        </p:nvCxnSpPr>
        <p:spPr>
          <a:xfrm flipH="1" flipV="1">
            <a:off x="4953828" y="5550721"/>
            <a:ext cx="1085248" cy="832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stCxn id="53" idx="1"/>
          </p:cNvCxnSpPr>
          <p:nvPr/>
        </p:nvCxnSpPr>
        <p:spPr>
          <a:xfrm flipH="1" flipV="1">
            <a:off x="5378694" y="2271551"/>
            <a:ext cx="660382" cy="411160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>
            <a:stCxn id="53" idx="1"/>
          </p:cNvCxnSpPr>
          <p:nvPr/>
        </p:nvCxnSpPr>
        <p:spPr>
          <a:xfrm flipH="1" flipV="1">
            <a:off x="5342670" y="2782207"/>
            <a:ext cx="696406" cy="36009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6983773" y="2263281"/>
            <a:ext cx="899734" cy="4148128"/>
          </a:xfrm>
          <a:prstGeom prst="line">
            <a:avLst/>
          </a:prstGeom>
          <a:ln>
            <a:solidFill>
              <a:srgbClr val="00206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V="1">
            <a:off x="6985806" y="2789681"/>
            <a:ext cx="915153" cy="3672102"/>
          </a:xfrm>
          <a:prstGeom prst="line">
            <a:avLst/>
          </a:prstGeom>
          <a:ln>
            <a:solidFill>
              <a:srgbClr val="00206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346836" y="5588336"/>
            <a:ext cx="33047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PICK and PUT are Inconsistent</a:t>
            </a:r>
          </a:p>
          <a:p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	Pick requires </a:t>
            </a:r>
            <a:r>
              <a:rPr lang="en-US" dirty="0" err="1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HandEmpty</a:t>
            </a:r>
            <a:endParaRPr lang="en-US" dirty="0" smtClean="0">
              <a:solidFill>
                <a:srgbClr val="FF000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Put requires !</a:t>
            </a:r>
            <a:r>
              <a:rPr lang="en-US" dirty="0" err="1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HandEmpty</a:t>
            </a:r>
            <a:endParaRPr lang="en-US" dirty="0">
              <a:solidFill>
                <a:srgbClr val="FF00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5898360" y="2245304"/>
            <a:ext cx="1310240" cy="110700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/>
          <p:cNvCxnSpPr/>
          <p:nvPr/>
        </p:nvCxnSpPr>
        <p:spPr>
          <a:xfrm flipV="1">
            <a:off x="3247463" y="23368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245353" y="3155931"/>
            <a:ext cx="876658" cy="68566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74839" y="2336802"/>
            <a:ext cx="770972" cy="179721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3258053" y="3311767"/>
            <a:ext cx="800458" cy="822249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a Planning Graph</a:t>
            </a:r>
            <a:endParaRPr lang="en-US" dirty="0"/>
          </a:p>
        </p:txBody>
      </p:sp>
      <p:cxnSp>
        <p:nvCxnSpPr>
          <p:cNvPr id="4" name="Straight Connector 3"/>
          <p:cNvCxnSpPr>
            <a:cxnSpLocks noChangeAspect="1"/>
          </p:cNvCxnSpPr>
          <p:nvPr/>
        </p:nvCxnSpPr>
        <p:spPr>
          <a:xfrm flipV="1">
            <a:off x="305551" y="1977611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spect="1"/>
          </p:cNvSpPr>
          <p:nvPr/>
        </p:nvSpPr>
        <p:spPr>
          <a:xfrm>
            <a:off x="457200" y="165218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457200" y="1345068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950812" y="165218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03318" y="1230162"/>
            <a:ext cx="468619" cy="394217"/>
            <a:chOff x="4399967" y="1188457"/>
            <a:chExt cx="468619" cy="394217"/>
          </a:xfrm>
        </p:grpSpPr>
        <p:sp>
          <p:nvSpPr>
            <p:cNvPr id="9" name="Rectangle 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305551" y="2034293"/>
            <a:ext cx="1445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391" y="1314611"/>
            <a:ext cx="7215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Extend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the graph with all applicable actions, </a:t>
            </a:r>
            <a:r>
              <a:rPr lang="en-US" sz="2400" dirty="0" err="1" smtClean="0">
                <a:latin typeface="Avenir Book" charset="0"/>
                <a:ea typeface="Avenir Book" charset="0"/>
                <a:cs typeface="Avenir Book" charset="0"/>
              </a:rPr>
              <a:t>noops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Determine </a:t>
            </a:r>
            <a:r>
              <a:rPr lang="en-US" sz="24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exclusive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actions, propositions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45924" y="2946400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5924" y="3936650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59734" y="2222500"/>
            <a:ext cx="673703" cy="9085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59734" y="2222500"/>
            <a:ext cx="673703" cy="189881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70374" y="4112023"/>
            <a:ext cx="974565" cy="8055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3" idx="1"/>
          </p:cNvCxnSpPr>
          <p:nvPr/>
        </p:nvCxnSpPr>
        <p:spPr>
          <a:xfrm>
            <a:off x="1572221" y="3311767"/>
            <a:ext cx="673703" cy="8095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3" idx="1"/>
          </p:cNvCxnSpPr>
          <p:nvPr/>
        </p:nvCxnSpPr>
        <p:spPr>
          <a:xfrm flipV="1">
            <a:off x="1166858" y="3131066"/>
            <a:ext cx="1079066" cy="1303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3" idx="1"/>
          </p:cNvCxnSpPr>
          <p:nvPr/>
        </p:nvCxnSpPr>
        <p:spPr>
          <a:xfrm flipV="1">
            <a:off x="1166858" y="3131066"/>
            <a:ext cx="1079066" cy="710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096611" y="2067732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endParaRPr lang="en-US" dirty="0" smtClean="0"/>
          </a:p>
          <a:p>
            <a:r>
              <a:rPr lang="en-US" dirty="0"/>
              <a:t>On-Table(O) </a:t>
            </a:r>
          </a:p>
          <a:p>
            <a:endParaRPr lang="en-US" dirty="0" smtClean="0"/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272863" y="4112023"/>
            <a:ext cx="823748" cy="248753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45353" y="3155931"/>
            <a:ext cx="851258" cy="2368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5353" y="3142789"/>
            <a:ext cx="876658" cy="2907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54879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0938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>
            <a:off x="154879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70938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54879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70938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54879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70938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54879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70938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>
            <a:off x="154879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270938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/>
          <p:nvPr/>
        </p:nvCxnSpPr>
        <p:spPr>
          <a:xfrm rot="10800000" flipV="1">
            <a:off x="3188623" y="3094781"/>
            <a:ext cx="12700" cy="990250"/>
          </a:xfrm>
          <a:prstGeom prst="curvedConnector3">
            <a:avLst>
              <a:gd name="adj1" fmla="val -15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/>
          <p:nvPr/>
        </p:nvCxnSpPr>
        <p:spPr>
          <a:xfrm>
            <a:off x="2861785" y="2228357"/>
            <a:ext cx="425754" cy="1892959"/>
          </a:xfrm>
          <a:prstGeom prst="curvedConnector3">
            <a:avLst>
              <a:gd name="adj1" fmla="val 186505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55" idx="3"/>
            <a:endCxn id="3" idx="3"/>
          </p:cNvCxnSpPr>
          <p:nvPr/>
        </p:nvCxnSpPr>
        <p:spPr>
          <a:xfrm>
            <a:off x="2912585" y="2228357"/>
            <a:ext cx="385678" cy="902709"/>
          </a:xfrm>
          <a:prstGeom prst="curvedConnector3">
            <a:avLst>
              <a:gd name="adj1" fmla="val 1263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/>
          <p:cNvCxnSpPr>
            <a:stCxn id="59" idx="3"/>
          </p:cNvCxnSpPr>
          <p:nvPr/>
        </p:nvCxnSpPr>
        <p:spPr>
          <a:xfrm>
            <a:off x="2912585" y="3378559"/>
            <a:ext cx="360278" cy="631513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endCxn id="61" idx="3"/>
          </p:cNvCxnSpPr>
          <p:nvPr/>
        </p:nvCxnSpPr>
        <p:spPr>
          <a:xfrm rot="5400000">
            <a:off x="2701784" y="3341867"/>
            <a:ext cx="756481" cy="334878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/>
          <p:nvPr/>
        </p:nvCxnSpPr>
        <p:spPr>
          <a:xfrm>
            <a:off x="4886633" y="6057774"/>
            <a:ext cx="12700" cy="567098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/>
          <p:nvPr/>
        </p:nvCxnSpPr>
        <p:spPr>
          <a:xfrm>
            <a:off x="4931083" y="5524500"/>
            <a:ext cx="12700" cy="1120372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032385" y="2306956"/>
            <a:ext cx="1052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Pickup(T)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039076" y="4548275"/>
            <a:ext cx="1092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Pickup(O)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6039076" y="6198491"/>
            <a:ext cx="106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Pickup(R)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6048892" y="2891026"/>
            <a:ext cx="914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Put(T,R)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6039077" y="3436009"/>
            <a:ext cx="941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Put(T,O)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6039076" y="3966820"/>
            <a:ext cx="1348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Put-Table(T)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6032385" y="5074587"/>
            <a:ext cx="1353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Put-Table(O)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6033535" y="5604943"/>
            <a:ext cx="945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Put(O,T)</a:t>
            </a:r>
            <a:endParaRPr lang="en-US" dirty="0"/>
          </a:p>
        </p:txBody>
      </p:sp>
      <p:cxnSp>
        <p:nvCxnSpPr>
          <p:cNvPr id="75" name="Straight Connector 74"/>
          <p:cNvCxnSpPr/>
          <p:nvPr/>
        </p:nvCxnSpPr>
        <p:spPr>
          <a:xfrm>
            <a:off x="5345570" y="222250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6506165" y="210583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>
            <a:off x="5345570" y="2776349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6506165" y="2659681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/>
          <p:cNvCxnSpPr/>
          <p:nvPr/>
        </p:nvCxnSpPr>
        <p:spPr>
          <a:xfrm>
            <a:off x="5345570" y="337270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6506165" y="325603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>
            <a:off x="5345570" y="388169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6506165" y="376502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/>
          <p:cNvCxnSpPr/>
          <p:nvPr/>
        </p:nvCxnSpPr>
        <p:spPr>
          <a:xfrm>
            <a:off x="5345570" y="4434964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6506165" y="4318296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Connector 84"/>
          <p:cNvCxnSpPr/>
          <p:nvPr/>
        </p:nvCxnSpPr>
        <p:spPr>
          <a:xfrm>
            <a:off x="5345570" y="5002062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/>
        </p:nvSpPr>
        <p:spPr>
          <a:xfrm>
            <a:off x="6506165" y="4885394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/>
          <p:cNvCxnSpPr/>
          <p:nvPr/>
        </p:nvCxnSpPr>
        <p:spPr>
          <a:xfrm>
            <a:off x="5345570" y="5536086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6506165" y="5419418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/>
          <p:nvPr/>
        </p:nvCxnSpPr>
        <p:spPr>
          <a:xfrm>
            <a:off x="5345570" y="6089360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6506165" y="5972692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Connector 90"/>
          <p:cNvCxnSpPr/>
          <p:nvPr/>
        </p:nvCxnSpPr>
        <p:spPr>
          <a:xfrm>
            <a:off x="5345570" y="6656458"/>
            <a:ext cx="25243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6506165" y="6539790"/>
            <a:ext cx="203200" cy="2450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7894245" y="2043857"/>
            <a:ext cx="144597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HandEmpty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On-Table(R) </a:t>
            </a:r>
          </a:p>
          <a:p>
            <a:r>
              <a:rPr lang="en-US" dirty="0" smtClean="0"/>
              <a:t>On-Table(T)</a:t>
            </a:r>
          </a:p>
          <a:p>
            <a:r>
              <a:rPr lang="en-US" dirty="0"/>
              <a:t>On-Table(O) </a:t>
            </a:r>
          </a:p>
          <a:p>
            <a:r>
              <a:rPr lang="en-US" dirty="0" smtClean="0"/>
              <a:t>On(O,T)</a:t>
            </a:r>
          </a:p>
          <a:p>
            <a:r>
              <a:rPr lang="en-US" dirty="0" smtClean="0"/>
              <a:t>On(T,R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On(T,O)</a:t>
            </a:r>
          </a:p>
          <a:p>
            <a:r>
              <a:rPr lang="en-US" dirty="0" smtClean="0"/>
              <a:t>Clear(T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Clear(O)</a:t>
            </a:r>
          </a:p>
          <a:p>
            <a:endParaRPr lang="en-US" dirty="0"/>
          </a:p>
          <a:p>
            <a:r>
              <a:rPr lang="en-US" dirty="0" smtClean="0"/>
              <a:t>Clear(R)</a:t>
            </a:r>
          </a:p>
          <a:p>
            <a:endParaRPr lang="en-US" dirty="0"/>
          </a:p>
          <a:p>
            <a:r>
              <a:rPr lang="en-US" dirty="0" smtClean="0"/>
              <a:t>Holding(T)</a:t>
            </a:r>
          </a:p>
          <a:p>
            <a:endParaRPr lang="en-US" dirty="0"/>
          </a:p>
          <a:p>
            <a:r>
              <a:rPr lang="en-US" dirty="0" smtClean="0"/>
              <a:t>Holding(O)</a:t>
            </a:r>
          </a:p>
        </p:txBody>
      </p:sp>
      <p:cxnSp>
        <p:nvCxnSpPr>
          <p:cNvPr id="95" name="Straight Connector 94"/>
          <p:cNvCxnSpPr>
            <a:endCxn id="49" idx="1"/>
          </p:cNvCxnSpPr>
          <p:nvPr/>
        </p:nvCxnSpPr>
        <p:spPr>
          <a:xfrm>
            <a:off x="5332120" y="2222499"/>
            <a:ext cx="700265" cy="26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endCxn id="49" idx="1"/>
          </p:cNvCxnSpPr>
          <p:nvPr/>
        </p:nvCxnSpPr>
        <p:spPr>
          <a:xfrm flipV="1">
            <a:off x="4986545" y="2491622"/>
            <a:ext cx="1045840" cy="14228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endCxn id="49" idx="1"/>
          </p:cNvCxnSpPr>
          <p:nvPr/>
        </p:nvCxnSpPr>
        <p:spPr>
          <a:xfrm flipV="1">
            <a:off x="4962151" y="2491622"/>
            <a:ext cx="1070234" cy="20069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V="1">
            <a:off x="7049130" y="2237775"/>
            <a:ext cx="820830" cy="25728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V="1">
            <a:off x="3399863" y="2489202"/>
            <a:ext cx="798348" cy="81966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7043819" y="2471850"/>
            <a:ext cx="819585" cy="140280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66" idx="3"/>
          </p:cNvCxnSpPr>
          <p:nvPr/>
        </p:nvCxnSpPr>
        <p:spPr>
          <a:xfrm flipV="1">
            <a:off x="6963438" y="2224737"/>
            <a:ext cx="896573" cy="85095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V="1">
            <a:off x="5142880" y="3113288"/>
            <a:ext cx="928374" cy="2996568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endCxn id="66" idx="1"/>
          </p:cNvCxnSpPr>
          <p:nvPr/>
        </p:nvCxnSpPr>
        <p:spPr>
          <a:xfrm flipV="1">
            <a:off x="4974624" y="3075692"/>
            <a:ext cx="1074268" cy="2437434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endCxn id="66" idx="3"/>
          </p:cNvCxnSpPr>
          <p:nvPr/>
        </p:nvCxnSpPr>
        <p:spPr>
          <a:xfrm flipH="1" flipV="1">
            <a:off x="6963438" y="3075692"/>
            <a:ext cx="896573" cy="2437434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66" idx="3"/>
          </p:cNvCxnSpPr>
          <p:nvPr/>
        </p:nvCxnSpPr>
        <p:spPr>
          <a:xfrm>
            <a:off x="6963438" y="3075692"/>
            <a:ext cx="845879" cy="73679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5146473" y="3659388"/>
            <a:ext cx="886681" cy="2420835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4950695" y="3621792"/>
            <a:ext cx="1060097" cy="1392442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950494" y="2259263"/>
            <a:ext cx="905128" cy="142101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71" idx="3"/>
          </p:cNvCxnSpPr>
          <p:nvPr/>
        </p:nvCxnSpPr>
        <p:spPr>
          <a:xfrm>
            <a:off x="6980873" y="3620675"/>
            <a:ext cx="882531" cy="1358427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>
            <a:stCxn id="71" idx="3"/>
          </p:cNvCxnSpPr>
          <p:nvPr/>
        </p:nvCxnSpPr>
        <p:spPr>
          <a:xfrm>
            <a:off x="6980873" y="3620675"/>
            <a:ext cx="968223" cy="55332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5168975" y="4178723"/>
            <a:ext cx="839146" cy="1842907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 flipV="1">
            <a:off x="6994279" y="2272965"/>
            <a:ext cx="869010" cy="1868161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 flipV="1">
            <a:off x="6987565" y="3075693"/>
            <a:ext cx="961531" cy="110642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6963438" y="4130894"/>
            <a:ext cx="910148" cy="1940764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stCxn id="71" idx="3"/>
          </p:cNvCxnSpPr>
          <p:nvPr/>
        </p:nvCxnSpPr>
        <p:spPr>
          <a:xfrm>
            <a:off x="6980873" y="3620675"/>
            <a:ext cx="879138" cy="2400955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>
            <a:stCxn id="66" idx="3"/>
          </p:cNvCxnSpPr>
          <p:nvPr/>
        </p:nvCxnSpPr>
        <p:spPr>
          <a:xfrm>
            <a:off x="6963438" y="3075692"/>
            <a:ext cx="889996" cy="2945938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endCxn id="51" idx="1"/>
          </p:cNvCxnSpPr>
          <p:nvPr/>
        </p:nvCxnSpPr>
        <p:spPr>
          <a:xfrm>
            <a:off x="5382237" y="2272965"/>
            <a:ext cx="656839" cy="245997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endCxn id="51" idx="1"/>
          </p:cNvCxnSpPr>
          <p:nvPr/>
        </p:nvCxnSpPr>
        <p:spPr>
          <a:xfrm flipV="1">
            <a:off x="4964442" y="4732941"/>
            <a:ext cx="1074634" cy="23152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7035817" y="2257691"/>
            <a:ext cx="837138" cy="2467735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6986934" y="3372703"/>
            <a:ext cx="863921" cy="1328784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endCxn id="73" idx="1"/>
          </p:cNvCxnSpPr>
          <p:nvPr/>
        </p:nvCxnSpPr>
        <p:spPr>
          <a:xfrm flipV="1">
            <a:off x="5229588" y="5259253"/>
            <a:ext cx="802797" cy="1392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7256134" y="3367098"/>
            <a:ext cx="631099" cy="196446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7243630" y="2209236"/>
            <a:ext cx="666936" cy="312232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endCxn id="74" idx="1"/>
          </p:cNvCxnSpPr>
          <p:nvPr/>
        </p:nvCxnSpPr>
        <p:spPr>
          <a:xfrm flipV="1">
            <a:off x="5229330" y="5789609"/>
            <a:ext cx="804205" cy="853687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flipV="1">
            <a:off x="6917178" y="2272875"/>
            <a:ext cx="955777" cy="3545280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6953394" y="3603237"/>
            <a:ext cx="949105" cy="2186372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74" idx="3"/>
            <a:endCxn id="93" idx="1"/>
          </p:cNvCxnSpPr>
          <p:nvPr/>
        </p:nvCxnSpPr>
        <p:spPr>
          <a:xfrm flipV="1">
            <a:off x="6978794" y="4444514"/>
            <a:ext cx="915451" cy="1345095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74" idx="3"/>
          </p:cNvCxnSpPr>
          <p:nvPr/>
        </p:nvCxnSpPr>
        <p:spPr>
          <a:xfrm>
            <a:off x="6978794" y="5789609"/>
            <a:ext cx="907736" cy="908268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 flipV="1">
            <a:off x="7250991" y="5270475"/>
            <a:ext cx="621869" cy="145127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53" idx="1"/>
          </p:cNvCxnSpPr>
          <p:nvPr/>
        </p:nvCxnSpPr>
        <p:spPr>
          <a:xfrm flipH="1" flipV="1">
            <a:off x="4953828" y="5550721"/>
            <a:ext cx="1085248" cy="832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stCxn id="53" idx="1"/>
          </p:cNvCxnSpPr>
          <p:nvPr/>
        </p:nvCxnSpPr>
        <p:spPr>
          <a:xfrm flipH="1" flipV="1">
            <a:off x="5378694" y="2271551"/>
            <a:ext cx="660382" cy="411160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>
            <a:stCxn id="53" idx="1"/>
          </p:cNvCxnSpPr>
          <p:nvPr/>
        </p:nvCxnSpPr>
        <p:spPr>
          <a:xfrm flipH="1" flipV="1">
            <a:off x="5342670" y="2782207"/>
            <a:ext cx="696406" cy="36009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6983773" y="2263281"/>
            <a:ext cx="899734" cy="4148128"/>
          </a:xfrm>
          <a:prstGeom prst="line">
            <a:avLst/>
          </a:prstGeom>
          <a:ln>
            <a:solidFill>
              <a:srgbClr val="00206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V="1">
            <a:off x="6985806" y="2789681"/>
            <a:ext cx="915153" cy="3672102"/>
          </a:xfrm>
          <a:prstGeom prst="line">
            <a:avLst/>
          </a:prstGeom>
          <a:ln>
            <a:solidFill>
              <a:srgbClr val="00206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346836" y="5588336"/>
            <a:ext cx="34512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2 PICK actions are Interference</a:t>
            </a:r>
          </a:p>
          <a:p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	A pick requires </a:t>
            </a:r>
            <a:r>
              <a:rPr lang="en-US" dirty="0" err="1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HandEmpty</a:t>
            </a:r>
            <a:endParaRPr lang="en-US" dirty="0" smtClean="0">
              <a:solidFill>
                <a:srgbClr val="FF000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but the other deletes it</a:t>
            </a:r>
            <a:endParaRPr lang="en-US" dirty="0">
              <a:solidFill>
                <a:srgbClr val="FF00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5869267" y="2825166"/>
            <a:ext cx="1310240" cy="110700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5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Graph Heuristics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156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Key idea: Construct an approximation of the reachability graph in polynomial space</a:t>
            </a:r>
          </a:p>
          <a:p>
            <a:pPr lvl="1"/>
            <a:r>
              <a:rPr lang="en-US" dirty="0" smtClean="0"/>
              <a:t>The planning graph computes the </a:t>
            </a:r>
            <a:r>
              <a:rPr lang="en-US" b="1" dirty="0" smtClean="0"/>
              <a:t>possibly reachable</a:t>
            </a:r>
            <a:r>
              <a:rPr lang="en-US" dirty="0" smtClean="0"/>
              <a:t> states although they aren’t necessarily </a:t>
            </a:r>
            <a:r>
              <a:rPr lang="en-US" b="1" dirty="0" smtClean="0"/>
              <a:t>feasible</a:t>
            </a: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dirty="0" smtClean="0"/>
              <a:t>What kinds of heuristics could we apply to the planning graph? </a:t>
            </a:r>
          </a:p>
          <a:p>
            <a:pPr marL="0" indent="0">
              <a:buNone/>
            </a:pPr>
            <a:r>
              <a:rPr lang="en-US" dirty="0" smtClean="0"/>
              <a:t>Is the solution </a:t>
            </a:r>
            <a:r>
              <a:rPr lang="en-US" dirty="0" err="1" smtClean="0"/>
              <a:t>GraphPlan</a:t>
            </a:r>
            <a:r>
              <a:rPr lang="en-US" dirty="0" smtClean="0"/>
              <a:t> finds admissible?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28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How can we program </a:t>
            </a:r>
            <a:r>
              <a:rPr lang="en-US" dirty="0" err="1" smtClean="0"/>
              <a:t>GraphPlan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4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How can we program </a:t>
            </a:r>
            <a:r>
              <a:rPr lang="en-US" dirty="0" err="1" smtClean="0"/>
              <a:t>GraphPlan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Literals</a:t>
            </a:r>
            <a:r>
              <a:rPr lang="en-US" dirty="0"/>
              <a:t>: </a:t>
            </a:r>
            <a:r>
              <a:rPr lang="en-US" dirty="0" smtClean="0"/>
              <a:t>Each </a:t>
            </a:r>
            <a:r>
              <a:rPr lang="en-US" dirty="0"/>
              <a:t>thing in our </a:t>
            </a:r>
            <a:r>
              <a:rPr lang="en-US" dirty="0" smtClean="0"/>
              <a:t>model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		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i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= Instance(“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name”,TYPE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 smtClean="0"/>
              <a:t>Variables: Can take on any TYPE thing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v_a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= Variable(“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v_name”,TYPE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 smtClean="0"/>
              <a:t>Propositions: Relationships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Proposition(“relation”,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v_a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Proposition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(“relation”,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i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Proposition(“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relation2”, v,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i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Proposition(“relation2”,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v_a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17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A = Instance(“</a:t>
            </a:r>
            <a:r>
              <a:rPr lang="en-US" dirty="0" err="1" smtClean="0">
                <a:solidFill>
                  <a:schemeClr val="accent2"/>
                </a:solidFill>
              </a:rPr>
              <a:t>blockA</a:t>
            </a:r>
            <a:r>
              <a:rPr lang="en-US" dirty="0" smtClean="0">
                <a:solidFill>
                  <a:schemeClr val="accent2"/>
                </a:solidFill>
              </a:rPr>
              <a:t>”, BLOCK)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B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= Instance(“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blockB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BLOCK)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C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 Instance(“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blockC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”,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BLOCK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Proposition(”on”, B, A)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Proposition(”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on-table”, A)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Proposition(”on-table”, 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C)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Proposition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(”clear”, B)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Proposition(”clear”, C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)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Proposition(“</a:t>
            </a:r>
            <a:r>
              <a:rPr lang="en-US" dirty="0" err="1" smtClean="0">
                <a:solidFill>
                  <a:schemeClr val="accent4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”, True</a:t>
            </a:r>
            <a:r>
              <a:rPr lang="en-US" dirty="0" smtClean="0">
                <a:solidFill>
                  <a:schemeClr val="accent4"/>
                </a:solidFill>
              </a:rPr>
              <a:t>)</a:t>
            </a:r>
            <a:endParaRPr lang="en-US" dirty="0">
              <a:solidFill>
                <a:schemeClr val="accent4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6468439" y="762271"/>
            <a:ext cx="2218361" cy="1310733"/>
            <a:chOff x="3166439" y="3350167"/>
            <a:chExt cx="1266670" cy="761370"/>
          </a:xfrm>
        </p:grpSpPr>
        <p:cxnSp>
          <p:nvCxnSpPr>
            <p:cNvPr id="7" name="Straight Connector 6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802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768781" y="498586"/>
            <a:ext cx="2235519" cy="1584397"/>
            <a:chOff x="6210330" y="5832485"/>
            <a:chExt cx="1266670" cy="953582"/>
          </a:xfrm>
        </p:grpSpPr>
        <p:cxnSp>
          <p:nvCxnSpPr>
            <p:cNvPr id="16" name="Straight Connector 15"/>
            <p:cNvCxnSpPr>
              <a:cxnSpLocks noChangeAspect="1"/>
            </p:cNvCxnSpPr>
            <p:nvPr/>
          </p:nvCxnSpPr>
          <p:spPr>
            <a:xfrm flipV="1">
              <a:off x="6210330" y="677214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>
              <a:spLocks noChangeAspect="1"/>
            </p:cNvSpPr>
            <p:nvPr/>
          </p:nvSpPr>
          <p:spPr>
            <a:xfrm>
              <a:off x="6361979" y="644672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>
              <a:spLocks noChangeAspect="1"/>
            </p:cNvSpPr>
            <p:nvPr/>
          </p:nvSpPr>
          <p:spPr>
            <a:xfrm>
              <a:off x="6361979" y="583248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>
              <a:spLocks noChangeAspect="1"/>
            </p:cNvSpPr>
            <p:nvPr/>
          </p:nvSpPr>
          <p:spPr>
            <a:xfrm>
              <a:off x="6361979" y="6158876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6786153" y="5975266"/>
              <a:ext cx="468619" cy="394217"/>
              <a:chOff x="4399967" y="1188457"/>
              <a:chExt cx="468619" cy="394217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6868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Piazza Poll </a:t>
            </a:r>
            <a:r>
              <a:rPr lang="mr-IN" dirty="0" smtClean="0"/>
              <a:t>–</a:t>
            </a:r>
            <a:r>
              <a:rPr lang="en-US" dirty="0" smtClean="0"/>
              <a:t> Select 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A = Instance(“</a:t>
            </a:r>
            <a:r>
              <a:rPr lang="en-US" dirty="0" err="1">
                <a:solidFill>
                  <a:schemeClr val="accent2"/>
                </a:solidFill>
              </a:rPr>
              <a:t>blockA</a:t>
            </a:r>
            <a:r>
              <a:rPr lang="en-US" dirty="0">
                <a:solidFill>
                  <a:schemeClr val="accent2"/>
                </a:solidFill>
              </a:rPr>
              <a:t>”, BLOCK)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B = Instance(“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blockB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”, BLOCK)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 = Instance(“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blockC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”, BLOCK)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a. Proposition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(”on”, B, A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b. Proposition(“on”, B, C)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c. Proposition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(”on-table”, A)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d. Proposition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(”on-table”, C)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e. Proposition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(”clear”, B)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f.  Proposition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(”clear”, C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270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How can we program operators?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Operators: the actions we take change state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		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o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= Operator(“name”,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				[], #preconditions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				[], #add effects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				[]) # delete effects</a:t>
            </a:r>
          </a:p>
          <a:p>
            <a:pPr marL="0" indent="0">
              <a:buNone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25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016"/>
            <a:ext cx="8229600" cy="1143000"/>
          </a:xfrm>
        </p:spPr>
        <p:txBody>
          <a:bodyPr/>
          <a:lstStyle/>
          <a:p>
            <a:r>
              <a:rPr lang="en-US" dirty="0" smtClean="0"/>
              <a:t>Initial and Goal States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>
            <a:cxnSpLocks noChangeAspect="1"/>
          </p:cNvCxnSpPr>
          <p:nvPr/>
        </p:nvCxnSpPr>
        <p:spPr>
          <a:xfrm flipV="1">
            <a:off x="3169081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cxnSpLocks noChangeAspect="1"/>
          </p:cNvCxnSpPr>
          <p:nvPr/>
        </p:nvCxnSpPr>
        <p:spPr>
          <a:xfrm flipV="1">
            <a:off x="3169081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cxnSpLocks noChangeAspect="1"/>
          </p:cNvCxnSpPr>
          <p:nvPr/>
        </p:nvCxnSpPr>
        <p:spPr>
          <a:xfrm flipV="1">
            <a:off x="4718829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cxnSpLocks noChangeAspect="1"/>
          </p:cNvCxnSpPr>
          <p:nvPr/>
        </p:nvCxnSpPr>
        <p:spPr>
          <a:xfrm flipV="1">
            <a:off x="4718829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>
            <a:cxnSpLocks noChangeAspect="1"/>
          </p:cNvCxnSpPr>
          <p:nvPr/>
        </p:nvCxnSpPr>
        <p:spPr>
          <a:xfrm flipV="1">
            <a:off x="6210330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>
            <a:spLocks noChangeAspect="1"/>
          </p:cNvSpPr>
          <p:nvPr/>
        </p:nvSpPr>
        <p:spPr>
          <a:xfrm>
            <a:off x="6361979" y="502414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>
            <a:spLocks noChangeAspect="1"/>
          </p:cNvSpPr>
          <p:nvPr/>
        </p:nvSpPr>
        <p:spPr>
          <a:xfrm>
            <a:off x="6361979" y="471471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>
            <a:cxnSpLocks noChangeAspect="1"/>
          </p:cNvCxnSpPr>
          <p:nvPr/>
        </p:nvCxnSpPr>
        <p:spPr>
          <a:xfrm flipV="1">
            <a:off x="6210330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ectangle 183"/>
          <p:cNvSpPr>
            <a:spLocks noChangeAspect="1"/>
          </p:cNvSpPr>
          <p:nvPr/>
        </p:nvSpPr>
        <p:spPr>
          <a:xfrm>
            <a:off x="6361979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>
            <a:spLocks noChangeAspect="1"/>
          </p:cNvSpPr>
          <p:nvPr/>
        </p:nvSpPr>
        <p:spPr>
          <a:xfrm>
            <a:off x="6361979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>
            <a:spLocks noChangeAspect="1"/>
          </p:cNvSpPr>
          <p:nvPr/>
        </p:nvSpPr>
        <p:spPr>
          <a:xfrm>
            <a:off x="6361979" y="615887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Connector 190"/>
          <p:cNvCxnSpPr>
            <a:cxnSpLocks noChangeAspect="1"/>
          </p:cNvCxnSpPr>
          <p:nvPr/>
        </p:nvCxnSpPr>
        <p:spPr>
          <a:xfrm flipV="1">
            <a:off x="7636946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>
            <a:spLocks noChangeAspect="1"/>
          </p:cNvSpPr>
          <p:nvPr/>
        </p:nvSpPr>
        <p:spPr>
          <a:xfrm>
            <a:off x="8282207" y="502414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>
            <a:spLocks noChangeAspect="1"/>
          </p:cNvSpPr>
          <p:nvPr/>
        </p:nvSpPr>
        <p:spPr>
          <a:xfrm>
            <a:off x="8282207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>
            <a:cxnSpLocks noChangeAspect="1"/>
          </p:cNvCxnSpPr>
          <p:nvPr/>
        </p:nvCxnSpPr>
        <p:spPr>
          <a:xfrm flipV="1">
            <a:off x="7636946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>
            <a:spLocks noChangeAspect="1"/>
          </p:cNvSpPr>
          <p:nvPr/>
        </p:nvSpPr>
        <p:spPr>
          <a:xfrm>
            <a:off x="8282207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>
            <a:spLocks noChangeAspect="1"/>
          </p:cNvSpPr>
          <p:nvPr/>
        </p:nvSpPr>
        <p:spPr>
          <a:xfrm>
            <a:off x="8282207" y="644672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>
            <a:spLocks noChangeAspect="1"/>
          </p:cNvSpPr>
          <p:nvPr/>
        </p:nvSpPr>
        <p:spPr>
          <a:xfrm>
            <a:off x="8282207" y="613960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>
            <a:spLocks noChangeAspect="1"/>
          </p:cNvSpPr>
          <p:nvPr/>
        </p:nvSpPr>
        <p:spPr>
          <a:xfrm>
            <a:off x="3318088" y="502182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>
            <a:spLocks noChangeAspect="1"/>
          </p:cNvSpPr>
          <p:nvPr/>
        </p:nvSpPr>
        <p:spPr>
          <a:xfrm>
            <a:off x="331808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>
            <a:spLocks noChangeAspect="1"/>
          </p:cNvSpPr>
          <p:nvPr/>
        </p:nvSpPr>
        <p:spPr>
          <a:xfrm>
            <a:off x="536144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>
            <a:spLocks noChangeAspect="1"/>
          </p:cNvSpPr>
          <p:nvPr/>
        </p:nvSpPr>
        <p:spPr>
          <a:xfrm>
            <a:off x="5361448" y="502182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>
            <a:spLocks noChangeAspect="1"/>
          </p:cNvSpPr>
          <p:nvPr/>
        </p:nvSpPr>
        <p:spPr>
          <a:xfrm>
            <a:off x="3318088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>
            <a:spLocks noChangeAspect="1"/>
          </p:cNvSpPr>
          <p:nvPr/>
        </p:nvSpPr>
        <p:spPr>
          <a:xfrm>
            <a:off x="331808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>
            <a:spLocks noChangeAspect="1"/>
          </p:cNvSpPr>
          <p:nvPr/>
        </p:nvSpPr>
        <p:spPr>
          <a:xfrm>
            <a:off x="3318088" y="583248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>
            <a:spLocks noChangeAspect="1"/>
          </p:cNvSpPr>
          <p:nvPr/>
        </p:nvSpPr>
        <p:spPr>
          <a:xfrm>
            <a:off x="5361448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>
            <a:spLocks noChangeAspect="1"/>
          </p:cNvSpPr>
          <p:nvPr/>
        </p:nvSpPr>
        <p:spPr>
          <a:xfrm>
            <a:off x="536144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>
            <a:spLocks noChangeAspect="1"/>
          </p:cNvSpPr>
          <p:nvPr/>
        </p:nvSpPr>
        <p:spPr>
          <a:xfrm>
            <a:off x="5361448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374649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777878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481060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771434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>
            <a:spLocks noChangeAspect="1"/>
          </p:cNvSpPr>
          <p:nvPr/>
        </p:nvSpPr>
        <p:spPr>
          <a:xfrm>
            <a:off x="6855591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>
            <a:spLocks noChangeAspect="1"/>
          </p:cNvSpPr>
          <p:nvPr/>
        </p:nvSpPr>
        <p:spPr>
          <a:xfrm>
            <a:off x="7788595" y="4714710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>
            <a:spLocks noChangeAspect="1"/>
          </p:cNvSpPr>
          <p:nvPr/>
        </p:nvSpPr>
        <p:spPr>
          <a:xfrm>
            <a:off x="3811700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>
            <a:spLocks noChangeAspect="1"/>
          </p:cNvSpPr>
          <p:nvPr/>
        </p:nvSpPr>
        <p:spPr>
          <a:xfrm>
            <a:off x="4867836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3747184" y="5962679"/>
            <a:ext cx="468619" cy="394217"/>
            <a:chOff x="4399967" y="1188457"/>
            <a:chExt cx="468619" cy="394217"/>
          </a:xfrm>
        </p:grpSpPr>
        <p:sp>
          <p:nvSpPr>
            <p:cNvPr id="264" name="Rectangle 26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6786153" y="5975266"/>
            <a:ext cx="468619" cy="394217"/>
            <a:chOff x="4399967" y="1188457"/>
            <a:chExt cx="468619" cy="394217"/>
          </a:xfrm>
        </p:grpSpPr>
        <p:sp>
          <p:nvSpPr>
            <p:cNvPr id="267" name="Rectangle 26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4764070" y="5962679"/>
            <a:ext cx="468619" cy="394217"/>
            <a:chOff x="4399967" y="1188457"/>
            <a:chExt cx="468619" cy="394217"/>
          </a:xfrm>
        </p:grpSpPr>
        <p:sp>
          <p:nvSpPr>
            <p:cNvPr id="273" name="Rectangle 27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7708259" y="5956308"/>
            <a:ext cx="468619" cy="394217"/>
            <a:chOff x="4399967" y="1188457"/>
            <a:chExt cx="468619" cy="394217"/>
          </a:xfrm>
        </p:grpSpPr>
        <p:sp>
          <p:nvSpPr>
            <p:cNvPr id="276" name="Rectangle 27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Oval 2"/>
          <p:cNvSpPr/>
          <p:nvPr/>
        </p:nvSpPr>
        <p:spPr>
          <a:xfrm>
            <a:off x="3723450" y="1019291"/>
            <a:ext cx="1763920" cy="125121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/>
        </p:nvSpPr>
        <p:spPr>
          <a:xfrm>
            <a:off x="5853020" y="5663656"/>
            <a:ext cx="1763920" cy="125121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4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How can we program operators?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Operators: the actions we take change state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pickup_table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= Operator(“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pick_table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[Proposition(“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”,True),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Proposition(“clear”,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Proposition(“on-table”,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)],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endParaRPr lang="en-US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[Proposition(“holding”,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)], 					[Proposition(“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”,True),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Proposition(“on-table”,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)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38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How can we program operators?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Operators: the actions we take change state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pickup_table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= Operator(“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pick_table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[Proposition(“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”,True),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Proposition(“clear”,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Proposition(“on-table”,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)],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endParaRPr lang="en-US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[Proposition(“holding”,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)], 					[Proposition(“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”,True),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Proposition(“on-table”,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)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600" y="2768600"/>
            <a:ext cx="219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Lists </a:t>
            </a:r>
            <a:r>
              <a:rPr lang="en-US" smtClean="0"/>
              <a:t>are conjunctions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600" y="4337526"/>
            <a:ext cx="219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Lists </a:t>
            </a:r>
            <a:r>
              <a:rPr lang="en-US" smtClean="0"/>
              <a:t>are conjunctions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8600" y="4889420"/>
            <a:ext cx="219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Lists </a:t>
            </a:r>
            <a:r>
              <a:rPr lang="en-US" smtClean="0"/>
              <a:t>are conjunctions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33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How can we program operators?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Operators: the actions we take change state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pickup_table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= Operator(“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pick_table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[Proposition(“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”,True),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Proposition(“clear”,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Proposition(“on-table”,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)],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endParaRPr lang="en-US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[Proposition(“holding”,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)], 					[Proposition(“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”,True),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Proposition(“on-table”,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)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700" y="3290172"/>
            <a:ext cx="224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Variable with matching name must </a:t>
            </a:r>
            <a:r>
              <a:rPr lang="en-US" smtClean="0"/>
              <a:t>match subsequent propositions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3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How can we program operators?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Operators: the actions we take change state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pickup_table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= Operator(“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pick_table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[Proposition(“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”,True),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Proposition(“clear”,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Proposition(“on-table”, </a:t>
            </a:r>
            <a:r>
              <a:rPr lang="en-US" dirty="0" smtClean="0">
                <a:solidFill>
                  <a:srgbClr val="FF0000"/>
                </a:solidFill>
              </a:rPr>
              <a:t>v_block2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)],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[Proposition(“holding”,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)], 					[Proposition(“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”,True),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	 Proposition(“on-table”,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v_block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		)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700" y="3290172"/>
            <a:ext cx="224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Variable with matching name must </a:t>
            </a:r>
            <a:r>
              <a:rPr lang="en-US" smtClean="0"/>
              <a:t>match subsequent propositions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9700" y="4673063"/>
            <a:ext cx="224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Variables that don’t match name don’t have to be the same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88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We will give you a </a:t>
            </a:r>
            <a:r>
              <a:rPr lang="en-US" dirty="0" err="1" smtClean="0"/>
              <a:t>GraphPlan</a:t>
            </a:r>
            <a:r>
              <a:rPr lang="en-US" dirty="0" smtClean="0"/>
              <a:t> Solver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Solver takes all instances, all operators, the start state and the goal state and produces a plan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149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we have a rocket ship that can only be used once. It has to carry two payloads.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68427">
            <a:off x="595500" y="5335396"/>
            <a:ext cx="1317928" cy="1339284"/>
          </a:xfrm>
          <a:prstGeom prst="rect">
            <a:avLst/>
          </a:prstGeom>
        </p:spPr>
      </p:pic>
      <p:sp>
        <p:nvSpPr>
          <p:cNvPr id="5" name="Rectangle 4"/>
          <p:cNvSpPr>
            <a:spLocks noChangeAspect="1"/>
          </p:cNvSpPr>
          <p:nvPr/>
        </p:nvSpPr>
        <p:spPr>
          <a:xfrm>
            <a:off x="1800403" y="6044366"/>
            <a:ext cx="597576" cy="528718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2602363" y="6044366"/>
            <a:ext cx="597576" cy="5287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29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we have a rocket ship that can only be used once. It has to carry two payloads.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Literals?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68427">
            <a:off x="595500" y="5335396"/>
            <a:ext cx="1317928" cy="1339284"/>
          </a:xfrm>
          <a:prstGeom prst="rect">
            <a:avLst/>
          </a:prstGeom>
        </p:spPr>
      </p:pic>
      <p:sp>
        <p:nvSpPr>
          <p:cNvPr id="5" name="Rectangle 4"/>
          <p:cNvSpPr>
            <a:spLocks noChangeAspect="1"/>
          </p:cNvSpPr>
          <p:nvPr/>
        </p:nvSpPr>
        <p:spPr>
          <a:xfrm>
            <a:off x="1800403" y="6044366"/>
            <a:ext cx="597576" cy="528718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2602363" y="6044366"/>
            <a:ext cx="597576" cy="5287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9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we have a rocket ship that can only be used once. It has to carry two payloads.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68427">
            <a:off x="595500" y="5335396"/>
            <a:ext cx="1317928" cy="1339284"/>
          </a:xfrm>
          <a:prstGeom prst="rect">
            <a:avLst/>
          </a:prstGeom>
        </p:spPr>
      </p:pic>
      <p:sp>
        <p:nvSpPr>
          <p:cNvPr id="5" name="Rectangle 4"/>
          <p:cNvSpPr>
            <a:spLocks noChangeAspect="1"/>
          </p:cNvSpPr>
          <p:nvPr/>
        </p:nvSpPr>
        <p:spPr>
          <a:xfrm>
            <a:off x="1800403" y="6044366"/>
            <a:ext cx="597576" cy="528718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2602363" y="6044366"/>
            <a:ext cx="597576" cy="5287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29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we have a rocket ship that can only be used once. It has to carry two payloads.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Has-Fuel(),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/>
              <a:t>), Unloaded(</a:t>
            </a:r>
            <a:r>
              <a:rPr lang="en-US" sz="2400" dirty="0" err="1"/>
              <a:t>O,LocA</a:t>
            </a:r>
            <a:r>
              <a:rPr lang="en-US" sz="2400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68427">
            <a:off x="595500" y="5335396"/>
            <a:ext cx="1317928" cy="1339284"/>
          </a:xfrm>
          <a:prstGeom prst="rect">
            <a:avLst/>
          </a:prstGeom>
        </p:spPr>
      </p:pic>
      <p:sp>
        <p:nvSpPr>
          <p:cNvPr id="5" name="Rectangle 4"/>
          <p:cNvSpPr>
            <a:spLocks noChangeAspect="1"/>
          </p:cNvSpPr>
          <p:nvPr/>
        </p:nvSpPr>
        <p:spPr>
          <a:xfrm>
            <a:off x="1800403" y="6044366"/>
            <a:ext cx="597576" cy="528718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2602363" y="6044366"/>
            <a:ext cx="597576" cy="5287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2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we have a rocket ship that can only be used once. It has to carry two payloads.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/>
              <a:t>	At(Rocket,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68427">
            <a:off x="595500" y="5335396"/>
            <a:ext cx="1317928" cy="1339284"/>
          </a:xfrm>
          <a:prstGeom prst="rect">
            <a:avLst/>
          </a:prstGeom>
        </p:spPr>
      </p:pic>
      <p:sp>
        <p:nvSpPr>
          <p:cNvPr id="5" name="Rectangle 4"/>
          <p:cNvSpPr>
            <a:spLocks noChangeAspect="1"/>
          </p:cNvSpPr>
          <p:nvPr/>
        </p:nvSpPr>
        <p:spPr>
          <a:xfrm>
            <a:off x="1800403" y="6044366"/>
            <a:ext cx="597576" cy="528718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2602363" y="6044366"/>
            <a:ext cx="597576" cy="5287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88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016"/>
            <a:ext cx="8229600" cy="1143000"/>
          </a:xfrm>
        </p:spPr>
        <p:txBody>
          <a:bodyPr/>
          <a:lstStyle/>
          <a:p>
            <a:r>
              <a:rPr lang="en-US" dirty="0" smtClean="0"/>
              <a:t>Plan from Initial to Goal State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>
            <a:cxnSpLocks noChangeAspect="1"/>
          </p:cNvCxnSpPr>
          <p:nvPr/>
        </p:nvCxnSpPr>
        <p:spPr>
          <a:xfrm flipV="1">
            <a:off x="3169081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cxnSpLocks noChangeAspect="1"/>
          </p:cNvCxnSpPr>
          <p:nvPr/>
        </p:nvCxnSpPr>
        <p:spPr>
          <a:xfrm flipV="1">
            <a:off x="3169081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cxnSpLocks noChangeAspect="1"/>
          </p:cNvCxnSpPr>
          <p:nvPr/>
        </p:nvCxnSpPr>
        <p:spPr>
          <a:xfrm flipV="1">
            <a:off x="4718829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cxnSpLocks noChangeAspect="1"/>
          </p:cNvCxnSpPr>
          <p:nvPr/>
        </p:nvCxnSpPr>
        <p:spPr>
          <a:xfrm flipV="1">
            <a:off x="4718829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>
            <a:cxnSpLocks noChangeAspect="1"/>
          </p:cNvCxnSpPr>
          <p:nvPr/>
        </p:nvCxnSpPr>
        <p:spPr>
          <a:xfrm flipV="1">
            <a:off x="6210330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>
            <a:spLocks noChangeAspect="1"/>
          </p:cNvSpPr>
          <p:nvPr/>
        </p:nvSpPr>
        <p:spPr>
          <a:xfrm>
            <a:off x="6361979" y="502414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>
            <a:spLocks noChangeAspect="1"/>
          </p:cNvSpPr>
          <p:nvPr/>
        </p:nvSpPr>
        <p:spPr>
          <a:xfrm>
            <a:off x="6361979" y="471471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>
            <a:cxnSpLocks noChangeAspect="1"/>
          </p:cNvCxnSpPr>
          <p:nvPr/>
        </p:nvCxnSpPr>
        <p:spPr>
          <a:xfrm flipV="1">
            <a:off x="6210330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ectangle 183"/>
          <p:cNvSpPr>
            <a:spLocks noChangeAspect="1"/>
          </p:cNvSpPr>
          <p:nvPr/>
        </p:nvSpPr>
        <p:spPr>
          <a:xfrm>
            <a:off x="6361979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>
            <a:spLocks noChangeAspect="1"/>
          </p:cNvSpPr>
          <p:nvPr/>
        </p:nvSpPr>
        <p:spPr>
          <a:xfrm>
            <a:off x="6361979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>
            <a:spLocks noChangeAspect="1"/>
          </p:cNvSpPr>
          <p:nvPr/>
        </p:nvSpPr>
        <p:spPr>
          <a:xfrm>
            <a:off x="6361979" y="615887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Connector 190"/>
          <p:cNvCxnSpPr>
            <a:cxnSpLocks noChangeAspect="1"/>
          </p:cNvCxnSpPr>
          <p:nvPr/>
        </p:nvCxnSpPr>
        <p:spPr>
          <a:xfrm flipV="1">
            <a:off x="7636946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>
            <a:spLocks noChangeAspect="1"/>
          </p:cNvSpPr>
          <p:nvPr/>
        </p:nvSpPr>
        <p:spPr>
          <a:xfrm>
            <a:off x="8282207" y="502414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>
            <a:spLocks noChangeAspect="1"/>
          </p:cNvSpPr>
          <p:nvPr/>
        </p:nvSpPr>
        <p:spPr>
          <a:xfrm>
            <a:off x="8282207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>
            <a:cxnSpLocks noChangeAspect="1"/>
          </p:cNvCxnSpPr>
          <p:nvPr/>
        </p:nvCxnSpPr>
        <p:spPr>
          <a:xfrm flipV="1">
            <a:off x="7636946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>
            <a:spLocks noChangeAspect="1"/>
          </p:cNvSpPr>
          <p:nvPr/>
        </p:nvSpPr>
        <p:spPr>
          <a:xfrm>
            <a:off x="8282207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>
            <a:spLocks noChangeAspect="1"/>
          </p:cNvSpPr>
          <p:nvPr/>
        </p:nvSpPr>
        <p:spPr>
          <a:xfrm>
            <a:off x="8282207" y="644672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>
            <a:spLocks noChangeAspect="1"/>
          </p:cNvSpPr>
          <p:nvPr/>
        </p:nvSpPr>
        <p:spPr>
          <a:xfrm>
            <a:off x="8282207" y="613960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>
            <a:spLocks noChangeAspect="1"/>
          </p:cNvSpPr>
          <p:nvPr/>
        </p:nvSpPr>
        <p:spPr>
          <a:xfrm>
            <a:off x="3318088" y="502182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>
            <a:spLocks noChangeAspect="1"/>
          </p:cNvSpPr>
          <p:nvPr/>
        </p:nvSpPr>
        <p:spPr>
          <a:xfrm>
            <a:off x="331808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>
            <a:spLocks noChangeAspect="1"/>
          </p:cNvSpPr>
          <p:nvPr/>
        </p:nvSpPr>
        <p:spPr>
          <a:xfrm>
            <a:off x="536144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>
            <a:spLocks noChangeAspect="1"/>
          </p:cNvSpPr>
          <p:nvPr/>
        </p:nvSpPr>
        <p:spPr>
          <a:xfrm>
            <a:off x="5361448" y="502182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>
            <a:spLocks noChangeAspect="1"/>
          </p:cNvSpPr>
          <p:nvPr/>
        </p:nvSpPr>
        <p:spPr>
          <a:xfrm>
            <a:off x="3318088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>
            <a:spLocks noChangeAspect="1"/>
          </p:cNvSpPr>
          <p:nvPr/>
        </p:nvSpPr>
        <p:spPr>
          <a:xfrm>
            <a:off x="331808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>
            <a:spLocks noChangeAspect="1"/>
          </p:cNvSpPr>
          <p:nvPr/>
        </p:nvSpPr>
        <p:spPr>
          <a:xfrm>
            <a:off x="3318088" y="583248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>
            <a:spLocks noChangeAspect="1"/>
          </p:cNvSpPr>
          <p:nvPr/>
        </p:nvSpPr>
        <p:spPr>
          <a:xfrm>
            <a:off x="5361448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>
            <a:spLocks noChangeAspect="1"/>
          </p:cNvSpPr>
          <p:nvPr/>
        </p:nvSpPr>
        <p:spPr>
          <a:xfrm>
            <a:off x="536144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>
            <a:spLocks noChangeAspect="1"/>
          </p:cNvSpPr>
          <p:nvPr/>
        </p:nvSpPr>
        <p:spPr>
          <a:xfrm>
            <a:off x="5361448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374649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777878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481060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771434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>
            <a:spLocks noChangeAspect="1"/>
          </p:cNvSpPr>
          <p:nvPr/>
        </p:nvSpPr>
        <p:spPr>
          <a:xfrm>
            <a:off x="6855591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>
            <a:spLocks noChangeAspect="1"/>
          </p:cNvSpPr>
          <p:nvPr/>
        </p:nvSpPr>
        <p:spPr>
          <a:xfrm>
            <a:off x="7788595" y="4714710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>
            <a:spLocks noChangeAspect="1"/>
          </p:cNvSpPr>
          <p:nvPr/>
        </p:nvSpPr>
        <p:spPr>
          <a:xfrm>
            <a:off x="3811700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>
            <a:spLocks noChangeAspect="1"/>
          </p:cNvSpPr>
          <p:nvPr/>
        </p:nvSpPr>
        <p:spPr>
          <a:xfrm>
            <a:off x="4867836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3747184" y="5962679"/>
            <a:ext cx="468619" cy="394217"/>
            <a:chOff x="4399967" y="1188457"/>
            <a:chExt cx="468619" cy="394217"/>
          </a:xfrm>
        </p:grpSpPr>
        <p:sp>
          <p:nvSpPr>
            <p:cNvPr id="264" name="Rectangle 26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6786153" y="5975266"/>
            <a:ext cx="468619" cy="394217"/>
            <a:chOff x="4399967" y="1188457"/>
            <a:chExt cx="468619" cy="394217"/>
          </a:xfrm>
        </p:grpSpPr>
        <p:sp>
          <p:nvSpPr>
            <p:cNvPr id="267" name="Rectangle 26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4764070" y="5962679"/>
            <a:ext cx="468619" cy="394217"/>
            <a:chOff x="4399967" y="1188457"/>
            <a:chExt cx="468619" cy="394217"/>
          </a:xfrm>
        </p:grpSpPr>
        <p:sp>
          <p:nvSpPr>
            <p:cNvPr id="273" name="Rectangle 27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7708259" y="5956308"/>
            <a:ext cx="468619" cy="394217"/>
            <a:chOff x="4399967" y="1188457"/>
            <a:chExt cx="468619" cy="394217"/>
          </a:xfrm>
        </p:grpSpPr>
        <p:sp>
          <p:nvSpPr>
            <p:cNvPr id="276" name="Rectangle 27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9" name="Oval 298"/>
          <p:cNvSpPr/>
          <p:nvPr/>
        </p:nvSpPr>
        <p:spPr>
          <a:xfrm>
            <a:off x="5853020" y="5663656"/>
            <a:ext cx="1763920" cy="125121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5" name="Straight Arrow Connector 144"/>
          <p:cNvCxnSpPr/>
          <p:nvPr/>
        </p:nvCxnSpPr>
        <p:spPr>
          <a:xfrm flipV="1">
            <a:off x="6649161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V="1">
            <a:off x="6666183" y="5328483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 flipV="1">
            <a:off x="6490677" y="2962192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 flipH="1" flipV="1">
            <a:off x="5436499" y="1980682"/>
            <a:ext cx="1650114" cy="43344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6" name="Oval 155"/>
          <p:cNvSpPr/>
          <p:nvPr/>
        </p:nvSpPr>
        <p:spPr>
          <a:xfrm>
            <a:off x="3746493" y="956579"/>
            <a:ext cx="1763920" cy="125121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7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			Load:			Unload:</a:t>
            </a:r>
          </a:p>
        </p:txBody>
      </p:sp>
    </p:spTree>
    <p:extLst>
      <p:ext uri="{BB962C8B-B14F-4D97-AF65-F5344CB8AC3E}">
        <p14:creationId xmlns:p14="http://schemas.microsoft.com/office/powerpoint/2010/main" val="70334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</a:t>
            </a:r>
            <a:r>
              <a:rPr lang="en-US" sz="2400" dirty="0"/>
              <a:t>			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5936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</a:t>
            </a:r>
            <a:r>
              <a:rPr lang="en-US" sz="2400" dirty="0"/>
              <a:t>			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1108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</a:t>
            </a:r>
            <a:r>
              <a:rPr lang="en-US" sz="2400" dirty="0"/>
              <a:t>			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</a:t>
            </a:r>
            <a:r>
              <a:rPr lang="en-US" sz="2400" dirty="0" err="1" smtClean="0">
                <a:solidFill>
                  <a:srgbClr val="FF0000"/>
                </a:solidFill>
              </a:rPr>
              <a:t>L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71424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</a:t>
            </a:r>
            <a:r>
              <a:rPr lang="en-US" sz="2400" dirty="0"/>
              <a:t>			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</a:t>
            </a:r>
            <a:r>
              <a:rPr lang="en-US" sz="2400" dirty="0" err="1" smtClean="0">
                <a:solidFill>
                  <a:srgbClr val="FF0000"/>
                </a:solidFill>
              </a:rPr>
              <a:t>L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7602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</a:t>
            </a:r>
            <a:r>
              <a:rPr lang="en-US" sz="2400" dirty="0"/>
              <a:t>			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), Has-Fuel()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646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</a:t>
            </a:r>
            <a:r>
              <a:rPr lang="en-US" sz="2400" dirty="0"/>
              <a:t>			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), Has-Fuel()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 At(</a:t>
            </a:r>
            <a:r>
              <a:rPr lang="en-US" sz="2400" dirty="0" err="1" smtClean="0"/>
              <a:t>Rocket,Dest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0499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L, </a:t>
            </a:r>
            <a:r>
              <a:rPr lang="en-US" sz="2400" dirty="0" err="1" smtClean="0"/>
              <a:t>Dest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</a:t>
            </a:r>
            <a:r>
              <a:rPr lang="en-US" sz="2400" dirty="0"/>
              <a:t>			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), Has-Fuel()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 At(</a:t>
            </a:r>
            <a:r>
              <a:rPr lang="en-US" sz="2400" dirty="0" err="1" smtClean="0"/>
              <a:t>Rocket,</a:t>
            </a:r>
            <a:r>
              <a:rPr lang="en-US" sz="2400" dirty="0" err="1" smtClean="0">
                <a:solidFill>
                  <a:srgbClr val="FF0000"/>
                </a:solidFill>
              </a:rPr>
              <a:t>Dest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28707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L, </a:t>
            </a:r>
            <a:r>
              <a:rPr lang="en-US" sz="2400" dirty="0" err="1" smtClean="0"/>
              <a:t>Dest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</a:t>
            </a:r>
            <a:r>
              <a:rPr lang="en-US" sz="2400" dirty="0"/>
              <a:t>			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), Has-Fuel(), L!=</a:t>
            </a:r>
            <a:r>
              <a:rPr lang="en-US" sz="2400" dirty="0" err="1" smtClean="0"/>
              <a:t>Dest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 At(</a:t>
            </a:r>
            <a:r>
              <a:rPr lang="en-US" sz="2400" dirty="0" err="1" smtClean="0"/>
              <a:t>Rocket,Dest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7342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L, </a:t>
            </a:r>
            <a:r>
              <a:rPr lang="en-US" sz="2400" dirty="0" err="1" smtClean="0"/>
              <a:t>Dest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Move:</a:t>
            </a:r>
            <a:r>
              <a:rPr lang="en-US" sz="2400" dirty="0"/>
              <a:t>			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), Has-Fuel(), L!=</a:t>
            </a:r>
            <a:r>
              <a:rPr lang="en-US" sz="2400" dirty="0" err="1" smtClean="0"/>
              <a:t>Dest</a:t>
            </a: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 At(</a:t>
            </a:r>
            <a:r>
              <a:rPr lang="en-US" sz="2400" dirty="0" err="1" smtClean="0"/>
              <a:t>Rocket,Dest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 Has-Fuel(),At(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240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in the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1"/>
                </a:solidFill>
              </a:rPr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 smtClean="0">
                <a:solidFill>
                  <a:schemeClr val="accent1"/>
                </a:solidFill>
              </a:rPr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objective function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64300" y="1600199"/>
            <a:ext cx="259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BFS, DFS, A*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49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L, </a:t>
            </a:r>
            <a:r>
              <a:rPr lang="en-US" sz="2400" dirty="0" err="1" smtClean="0"/>
              <a:t>Dest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Load: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652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L, </a:t>
            </a:r>
            <a:r>
              <a:rPr lang="en-US" sz="2400" dirty="0" err="1" smtClean="0"/>
              <a:t>Dest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Load: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Pkg,L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232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L, </a:t>
            </a:r>
            <a:r>
              <a:rPr lang="en-US" sz="2400" dirty="0" err="1" smtClean="0"/>
              <a:t>Dest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Load: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</a:t>
            </a:r>
            <a:r>
              <a:rPr lang="en-US" sz="2400" dirty="0" err="1" smtClean="0">
                <a:solidFill>
                  <a:srgbClr val="FF0000"/>
                </a:solidFill>
              </a:rPr>
              <a:t>L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Pkg,</a:t>
            </a:r>
            <a:r>
              <a:rPr lang="en-US" sz="2400" dirty="0" err="1" smtClean="0">
                <a:solidFill>
                  <a:srgbClr val="FF0000"/>
                </a:solidFill>
              </a:rPr>
              <a:t>L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0056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L, </a:t>
            </a:r>
            <a:r>
              <a:rPr lang="en-US" sz="2400" dirty="0" err="1" smtClean="0"/>
              <a:t>Dest</a:t>
            </a:r>
            <a:r>
              <a:rPr lang="en-US" sz="2400" dirty="0" smtClean="0"/>
              <a:t>, </a:t>
            </a:r>
            <a:r>
              <a:rPr lang="en-US" sz="2400" dirty="0" err="1" smtClean="0"/>
              <a:t>Pkg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Load: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), Unloaded(</a:t>
            </a:r>
            <a:r>
              <a:rPr lang="en-US" sz="2400" dirty="0" err="1" smtClean="0">
                <a:solidFill>
                  <a:srgbClr val="FF0000"/>
                </a:solidFill>
              </a:rPr>
              <a:t>Pkg</a:t>
            </a:r>
            <a:r>
              <a:rPr lang="en-US" sz="2400" dirty="0" err="1" smtClean="0"/>
              <a:t>,L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65753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L, </a:t>
            </a:r>
            <a:r>
              <a:rPr lang="en-US" sz="2400" dirty="0" err="1" smtClean="0"/>
              <a:t>Dest</a:t>
            </a:r>
            <a:r>
              <a:rPr lang="en-US" sz="2400" dirty="0" smtClean="0"/>
              <a:t>, </a:t>
            </a:r>
            <a:r>
              <a:rPr lang="en-US" sz="2400" dirty="0" err="1" smtClean="0"/>
              <a:t>Pkg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Load: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Rocket,L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Pkg,L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 Loaded(</a:t>
            </a:r>
            <a:r>
              <a:rPr lang="en-US" sz="2400" dirty="0" err="1" smtClean="0"/>
              <a:t>Pkg,Rocket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 Unloaded(</a:t>
            </a:r>
            <a:r>
              <a:rPr lang="en-US" sz="2400" dirty="0" err="1" smtClean="0"/>
              <a:t>Pkg,L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0529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 - Rocket 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en-US" sz="2400" dirty="0" smtClean="0"/>
              <a:t>Literals: Rocket, G, O, </a:t>
            </a:r>
            <a:r>
              <a:rPr lang="en-US" sz="2400" dirty="0" err="1" smtClean="0"/>
              <a:t>LocA</a:t>
            </a:r>
            <a:r>
              <a:rPr lang="en-US" sz="2400" dirty="0" smtClean="0"/>
              <a:t>, </a:t>
            </a:r>
            <a:r>
              <a:rPr lang="en-US" sz="2400" dirty="0" err="1" smtClean="0"/>
              <a:t>LocB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Start state: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At(Rocket, </a:t>
            </a:r>
            <a:r>
              <a:rPr lang="en-US" sz="2400" dirty="0" err="1" smtClean="0"/>
              <a:t>LocA</a:t>
            </a:r>
            <a:r>
              <a:rPr lang="en-US" sz="2400" dirty="0" smtClean="0"/>
              <a:t>), </a:t>
            </a:r>
            <a:r>
              <a:rPr lang="en-US" sz="2400" dirty="0"/>
              <a:t>Has-Fuel</a:t>
            </a:r>
            <a:r>
              <a:rPr lang="en-US" sz="2400" dirty="0" smtClean="0"/>
              <a:t>(),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	Unloaded(</a:t>
            </a:r>
            <a:r>
              <a:rPr lang="en-US" sz="2400" dirty="0" err="1" smtClean="0"/>
              <a:t>G,LocA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O,LocA</a:t>
            </a:r>
            <a:r>
              <a:rPr lang="en-US" sz="2400" dirty="0" smtClean="0"/>
              <a:t>)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Goal state</a:t>
            </a:r>
            <a:r>
              <a:rPr lang="en-US" sz="2400" dirty="0"/>
              <a:t>: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	At(Rocket</a:t>
            </a:r>
            <a:r>
              <a:rPr lang="en-US" sz="2400" dirty="0"/>
              <a:t>, </a:t>
            </a:r>
            <a:r>
              <a:rPr lang="en-US" sz="2400" dirty="0" err="1" smtClean="0"/>
              <a:t>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G,LocB</a:t>
            </a:r>
            <a:r>
              <a:rPr lang="en-US" sz="2400" dirty="0" smtClean="0"/>
              <a:t>), Unloaded(</a:t>
            </a:r>
            <a:r>
              <a:rPr lang="en-US" sz="2400" dirty="0" err="1" smtClean="0"/>
              <a:t>O,LocB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Variables: L, </a:t>
            </a:r>
            <a:r>
              <a:rPr lang="en-US" sz="2400" dirty="0" err="1" smtClean="0"/>
              <a:t>Dest</a:t>
            </a:r>
            <a:r>
              <a:rPr lang="en-US" sz="2400" dirty="0" smtClean="0"/>
              <a:t>, </a:t>
            </a:r>
            <a:r>
              <a:rPr lang="en-US" sz="2400" dirty="0" err="1" smtClean="0"/>
              <a:t>Pkg</a:t>
            </a:r>
            <a:endParaRPr lang="en-US" sz="24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2400" dirty="0" smtClean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Unload: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P: At(</a:t>
            </a:r>
            <a:r>
              <a:rPr lang="en-US" sz="2400" dirty="0" err="1" smtClean="0"/>
              <a:t>Rocket,Dest</a:t>
            </a:r>
            <a:r>
              <a:rPr lang="en-US" sz="2400" dirty="0" smtClean="0"/>
              <a:t>), Loaded(</a:t>
            </a:r>
            <a:r>
              <a:rPr lang="en-US" sz="2400" dirty="0" err="1" smtClean="0"/>
              <a:t>Pkg,Rocket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A: Unloaded(</a:t>
            </a:r>
            <a:r>
              <a:rPr lang="en-US" sz="2400" dirty="0" err="1" smtClean="0"/>
              <a:t>Pkg,Dest</a:t>
            </a:r>
            <a:r>
              <a:rPr lang="en-US" sz="24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400" dirty="0" smtClean="0"/>
              <a:t>D: Loaded(</a:t>
            </a:r>
            <a:r>
              <a:rPr lang="en-US" sz="2400" dirty="0" err="1" smtClean="0"/>
              <a:t>Pkg,Rocket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238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Rocket Ship Planning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2152185" cy="468908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34126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31852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2137410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2137410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4175759" y="1600200"/>
            <a:ext cx="2152185" cy="4689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31851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9" name="Straight Connector 18"/>
          <p:cNvCxnSpPr>
            <a:endCxn id="5" idx="3"/>
          </p:cNvCxnSpPr>
          <p:nvPr/>
        </p:nvCxnSpPr>
        <p:spPr>
          <a:xfrm flipH="1">
            <a:off x="3504502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5" idx="3"/>
          </p:cNvCxnSpPr>
          <p:nvPr/>
        </p:nvCxnSpPr>
        <p:spPr>
          <a:xfrm flipH="1" flipV="1">
            <a:off x="3504502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5" idx="3"/>
          </p:cNvCxnSpPr>
          <p:nvPr/>
        </p:nvCxnSpPr>
        <p:spPr>
          <a:xfrm flipH="1" flipV="1">
            <a:off x="3504502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endCxn id="6" idx="1"/>
          </p:cNvCxnSpPr>
          <p:nvPr/>
        </p:nvCxnSpPr>
        <p:spPr>
          <a:xfrm>
            <a:off x="2136529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6" idx="1"/>
          </p:cNvCxnSpPr>
          <p:nvPr/>
        </p:nvCxnSpPr>
        <p:spPr>
          <a:xfrm flipV="1">
            <a:off x="2155296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13" idx="1"/>
          </p:cNvCxnSpPr>
          <p:nvPr/>
        </p:nvCxnSpPr>
        <p:spPr>
          <a:xfrm>
            <a:off x="2135135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2135134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6" idx="3"/>
          </p:cNvCxnSpPr>
          <p:nvPr/>
        </p:nvCxnSpPr>
        <p:spPr>
          <a:xfrm flipH="1" flipV="1">
            <a:off x="3691383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6" idx="3"/>
          </p:cNvCxnSpPr>
          <p:nvPr/>
        </p:nvCxnSpPr>
        <p:spPr>
          <a:xfrm flipH="1" flipV="1">
            <a:off x="3691383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13" idx="3"/>
          </p:cNvCxnSpPr>
          <p:nvPr/>
        </p:nvCxnSpPr>
        <p:spPr>
          <a:xfrm flipH="1">
            <a:off x="3702602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13" idx="3"/>
          </p:cNvCxnSpPr>
          <p:nvPr/>
        </p:nvCxnSpPr>
        <p:spPr>
          <a:xfrm flipH="1" flipV="1">
            <a:off x="3702602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771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Rocket Ship Planning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2152185" cy="468908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34126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31852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2137410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2137410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4175759" y="1600200"/>
            <a:ext cx="2152185" cy="4689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31851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9" name="Straight Connector 18"/>
          <p:cNvCxnSpPr>
            <a:endCxn id="5" idx="3"/>
          </p:cNvCxnSpPr>
          <p:nvPr/>
        </p:nvCxnSpPr>
        <p:spPr>
          <a:xfrm flipH="1">
            <a:off x="3504502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5" idx="3"/>
          </p:cNvCxnSpPr>
          <p:nvPr/>
        </p:nvCxnSpPr>
        <p:spPr>
          <a:xfrm flipH="1" flipV="1">
            <a:off x="3504502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5" idx="3"/>
          </p:cNvCxnSpPr>
          <p:nvPr/>
        </p:nvCxnSpPr>
        <p:spPr>
          <a:xfrm flipH="1" flipV="1">
            <a:off x="3504502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endCxn id="6" idx="1"/>
          </p:cNvCxnSpPr>
          <p:nvPr/>
        </p:nvCxnSpPr>
        <p:spPr>
          <a:xfrm>
            <a:off x="2136529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6" idx="1"/>
          </p:cNvCxnSpPr>
          <p:nvPr/>
        </p:nvCxnSpPr>
        <p:spPr>
          <a:xfrm flipV="1">
            <a:off x="2155296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13" idx="1"/>
          </p:cNvCxnSpPr>
          <p:nvPr/>
        </p:nvCxnSpPr>
        <p:spPr>
          <a:xfrm>
            <a:off x="2135135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2135134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6" idx="3"/>
          </p:cNvCxnSpPr>
          <p:nvPr/>
        </p:nvCxnSpPr>
        <p:spPr>
          <a:xfrm flipH="1" flipV="1">
            <a:off x="3691383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6" idx="3"/>
          </p:cNvCxnSpPr>
          <p:nvPr/>
        </p:nvCxnSpPr>
        <p:spPr>
          <a:xfrm flipH="1" flipV="1">
            <a:off x="3691383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13" idx="3"/>
          </p:cNvCxnSpPr>
          <p:nvPr/>
        </p:nvCxnSpPr>
        <p:spPr>
          <a:xfrm flipH="1">
            <a:off x="3702602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13" idx="3"/>
          </p:cNvCxnSpPr>
          <p:nvPr/>
        </p:nvCxnSpPr>
        <p:spPr>
          <a:xfrm flipH="1" flipV="1">
            <a:off x="3702602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189813" y="2250824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2921316" y="2193128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2184203" y="2675436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915706" y="2617740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2184203" y="3193342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915706" y="3135646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2178594" y="3665749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910097" y="3608053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5" idx="1"/>
            <a:endCxn id="6" idx="1"/>
          </p:cNvCxnSpPr>
          <p:nvPr/>
        </p:nvCxnSpPr>
        <p:spPr>
          <a:xfrm rot="10800000" flipV="1">
            <a:off x="2831852" y="2073605"/>
            <a:ext cx="2274" cy="749570"/>
          </a:xfrm>
          <a:prstGeom prst="curvedConnector3">
            <a:avLst>
              <a:gd name="adj1" fmla="val 1015277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5" idx="1"/>
            <a:endCxn id="13" idx="1"/>
          </p:cNvCxnSpPr>
          <p:nvPr/>
        </p:nvCxnSpPr>
        <p:spPr>
          <a:xfrm rot="10800000" flipV="1">
            <a:off x="2831852" y="2073605"/>
            <a:ext cx="2275" cy="1463880"/>
          </a:xfrm>
          <a:prstGeom prst="curvedConnector3">
            <a:avLst>
              <a:gd name="adj1" fmla="val 10148352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endCxn id="61" idx="3"/>
          </p:cNvCxnSpPr>
          <p:nvPr/>
        </p:nvCxnSpPr>
        <p:spPr>
          <a:xfrm rot="5400000">
            <a:off x="2981997" y="2873944"/>
            <a:ext cx="387681" cy="280781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endCxn id="63" idx="2"/>
          </p:cNvCxnSpPr>
          <p:nvPr/>
        </p:nvCxnSpPr>
        <p:spPr>
          <a:xfrm rot="10800000" flipV="1">
            <a:off x="2969968" y="3512367"/>
            <a:ext cx="366941" cy="240743"/>
          </a:xfrm>
          <a:prstGeom prst="curvedConnector4">
            <a:avLst>
              <a:gd name="adj1" fmla="val 41842"/>
              <a:gd name="adj2" fmla="val 85757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5" idx="3"/>
            <a:endCxn id="5" idx="2"/>
          </p:cNvCxnSpPr>
          <p:nvPr/>
        </p:nvCxnSpPr>
        <p:spPr>
          <a:xfrm flipH="1">
            <a:off x="3169314" y="2073605"/>
            <a:ext cx="335188" cy="161582"/>
          </a:xfrm>
          <a:prstGeom prst="curvedConnector4">
            <a:avLst>
              <a:gd name="adj1" fmla="val -68201"/>
              <a:gd name="adj2" fmla="val 2414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5" idx="3"/>
          </p:cNvCxnSpPr>
          <p:nvPr/>
        </p:nvCxnSpPr>
        <p:spPr>
          <a:xfrm flipH="1">
            <a:off x="3072830" y="2073605"/>
            <a:ext cx="431672" cy="621180"/>
          </a:xfrm>
          <a:prstGeom prst="curvedConnector4">
            <a:avLst>
              <a:gd name="adj1" fmla="val -52957"/>
              <a:gd name="adj2" fmla="val 6300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06549" y="4620748"/>
            <a:ext cx="562589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Mutex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 Actions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Interference: 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Move deletes At which is a precondition of Load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Inconsistent: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	Move deletes At but 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noop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 adds it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	Move deletes Has-Fuel but 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noop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 adds it 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53" name="Curved Connector 52"/>
          <p:cNvCxnSpPr/>
          <p:nvPr/>
        </p:nvCxnSpPr>
        <p:spPr>
          <a:xfrm rot="5400000">
            <a:off x="4850643" y="1991872"/>
            <a:ext cx="440465" cy="2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5882605" y="1802694"/>
            <a:ext cx="31013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Mutex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 Propositions: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- At(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) and 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) because 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Move and 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noop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 are 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mutex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 actions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- What else?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64" name="Curved Connector 63"/>
          <p:cNvCxnSpPr/>
          <p:nvPr/>
        </p:nvCxnSpPr>
        <p:spPr>
          <a:xfrm rot="5400000">
            <a:off x="4706998" y="2135520"/>
            <a:ext cx="846101" cy="118345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98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Rocket Ship Planning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09" y="1600200"/>
            <a:ext cx="2152185" cy="468908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56936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54662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760220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60220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3798569" y="1600200"/>
            <a:ext cx="2152185" cy="3520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54661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9" name="Straight Connector 18"/>
          <p:cNvCxnSpPr>
            <a:endCxn id="5" idx="3"/>
          </p:cNvCxnSpPr>
          <p:nvPr/>
        </p:nvCxnSpPr>
        <p:spPr>
          <a:xfrm flipH="1">
            <a:off x="3127312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5" idx="3"/>
          </p:cNvCxnSpPr>
          <p:nvPr/>
        </p:nvCxnSpPr>
        <p:spPr>
          <a:xfrm flipH="1" flipV="1">
            <a:off x="3127312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5" idx="3"/>
          </p:cNvCxnSpPr>
          <p:nvPr/>
        </p:nvCxnSpPr>
        <p:spPr>
          <a:xfrm flipH="1" flipV="1">
            <a:off x="3127312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endCxn id="6" idx="1"/>
          </p:cNvCxnSpPr>
          <p:nvPr/>
        </p:nvCxnSpPr>
        <p:spPr>
          <a:xfrm>
            <a:off x="1759339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6" idx="1"/>
          </p:cNvCxnSpPr>
          <p:nvPr/>
        </p:nvCxnSpPr>
        <p:spPr>
          <a:xfrm flipV="1">
            <a:off x="1778106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13" idx="1"/>
          </p:cNvCxnSpPr>
          <p:nvPr/>
        </p:nvCxnSpPr>
        <p:spPr>
          <a:xfrm>
            <a:off x="1757945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1757944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6" idx="3"/>
          </p:cNvCxnSpPr>
          <p:nvPr/>
        </p:nvCxnSpPr>
        <p:spPr>
          <a:xfrm flipH="1" flipV="1">
            <a:off x="3314193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6" idx="3"/>
          </p:cNvCxnSpPr>
          <p:nvPr/>
        </p:nvCxnSpPr>
        <p:spPr>
          <a:xfrm flipH="1" flipV="1">
            <a:off x="3314193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13" idx="3"/>
          </p:cNvCxnSpPr>
          <p:nvPr/>
        </p:nvCxnSpPr>
        <p:spPr>
          <a:xfrm flipH="1">
            <a:off x="3325412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13" idx="3"/>
          </p:cNvCxnSpPr>
          <p:nvPr/>
        </p:nvCxnSpPr>
        <p:spPr>
          <a:xfrm flipH="1" flipV="1">
            <a:off x="3325412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1812623" y="2250824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2544126" y="2193128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807013" y="2675436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538516" y="2617740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807013" y="3193342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538516" y="3135646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801404" y="3665749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532907" y="3608053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5" idx="1"/>
            <a:endCxn id="6" idx="1"/>
          </p:cNvCxnSpPr>
          <p:nvPr/>
        </p:nvCxnSpPr>
        <p:spPr>
          <a:xfrm rot="10800000" flipV="1">
            <a:off x="2454662" y="2073605"/>
            <a:ext cx="2274" cy="749570"/>
          </a:xfrm>
          <a:prstGeom prst="curvedConnector3">
            <a:avLst>
              <a:gd name="adj1" fmla="val 1015277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5" idx="1"/>
            <a:endCxn id="13" idx="1"/>
          </p:cNvCxnSpPr>
          <p:nvPr/>
        </p:nvCxnSpPr>
        <p:spPr>
          <a:xfrm rot="10800000" flipV="1">
            <a:off x="2454662" y="2073605"/>
            <a:ext cx="2275" cy="1463880"/>
          </a:xfrm>
          <a:prstGeom prst="curvedConnector3">
            <a:avLst>
              <a:gd name="adj1" fmla="val 10148352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endCxn id="61" idx="3"/>
          </p:cNvCxnSpPr>
          <p:nvPr/>
        </p:nvCxnSpPr>
        <p:spPr>
          <a:xfrm rot="5400000">
            <a:off x="2604807" y="2873944"/>
            <a:ext cx="387681" cy="280781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endCxn id="63" idx="2"/>
          </p:cNvCxnSpPr>
          <p:nvPr/>
        </p:nvCxnSpPr>
        <p:spPr>
          <a:xfrm rot="10800000" flipV="1">
            <a:off x="2592778" y="3512367"/>
            <a:ext cx="366941" cy="240743"/>
          </a:xfrm>
          <a:prstGeom prst="curvedConnector4">
            <a:avLst>
              <a:gd name="adj1" fmla="val 41842"/>
              <a:gd name="adj2" fmla="val 85757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5" idx="3"/>
            <a:endCxn id="5" idx="2"/>
          </p:cNvCxnSpPr>
          <p:nvPr/>
        </p:nvCxnSpPr>
        <p:spPr>
          <a:xfrm flipH="1">
            <a:off x="2792124" y="2073605"/>
            <a:ext cx="335188" cy="161582"/>
          </a:xfrm>
          <a:prstGeom prst="curvedConnector4">
            <a:avLst>
              <a:gd name="adj1" fmla="val -68201"/>
              <a:gd name="adj2" fmla="val 2414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5" idx="3"/>
          </p:cNvCxnSpPr>
          <p:nvPr/>
        </p:nvCxnSpPr>
        <p:spPr>
          <a:xfrm flipH="1">
            <a:off x="2695640" y="2073605"/>
            <a:ext cx="431672" cy="621180"/>
          </a:xfrm>
          <a:prstGeom prst="curvedConnector4">
            <a:avLst>
              <a:gd name="adj1" fmla="val -52957"/>
              <a:gd name="adj2" fmla="val 6300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201571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199297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V="1">
            <a:off x="5504855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5504855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ontent Placeholder 2"/>
          <p:cNvSpPr txBox="1">
            <a:spLocks/>
          </p:cNvSpPr>
          <p:nvPr/>
        </p:nvSpPr>
        <p:spPr>
          <a:xfrm>
            <a:off x="7455094" y="1600200"/>
            <a:ext cx="2152185" cy="4689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199296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55" name="Straight Connector 54"/>
          <p:cNvCxnSpPr>
            <a:endCxn id="52" idx="3"/>
          </p:cNvCxnSpPr>
          <p:nvPr/>
        </p:nvCxnSpPr>
        <p:spPr>
          <a:xfrm flipH="1">
            <a:off x="6871947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endCxn id="52" idx="3"/>
          </p:cNvCxnSpPr>
          <p:nvPr/>
        </p:nvCxnSpPr>
        <p:spPr>
          <a:xfrm flipH="1" flipV="1">
            <a:off x="6871947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endCxn id="52" idx="3"/>
          </p:cNvCxnSpPr>
          <p:nvPr/>
        </p:nvCxnSpPr>
        <p:spPr>
          <a:xfrm flipH="1" flipV="1">
            <a:off x="6871947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503974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522741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endCxn id="66" idx="1"/>
          </p:cNvCxnSpPr>
          <p:nvPr/>
        </p:nvCxnSpPr>
        <p:spPr>
          <a:xfrm>
            <a:off x="5502580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5502579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7058828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7058828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endCxn id="66" idx="3"/>
          </p:cNvCxnSpPr>
          <p:nvPr/>
        </p:nvCxnSpPr>
        <p:spPr>
          <a:xfrm flipH="1">
            <a:off x="7070047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endCxn id="66" idx="3"/>
          </p:cNvCxnSpPr>
          <p:nvPr/>
        </p:nvCxnSpPr>
        <p:spPr>
          <a:xfrm flipH="1" flipV="1">
            <a:off x="7070047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57258" y="2250824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6288761" y="2193128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>
            <a:off x="5551648" y="2675436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ectangle 74"/>
          <p:cNvSpPr/>
          <p:nvPr/>
        </p:nvSpPr>
        <p:spPr>
          <a:xfrm>
            <a:off x="6283151" y="2617740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>
            <a:off x="5551648" y="3193342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6283151" y="3135646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Connector 77"/>
          <p:cNvCxnSpPr/>
          <p:nvPr/>
        </p:nvCxnSpPr>
        <p:spPr>
          <a:xfrm>
            <a:off x="5546039" y="3665749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6277542" y="3608053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Curved Connector 79"/>
          <p:cNvCxnSpPr>
            <a:stCxn id="52" idx="1"/>
          </p:cNvCxnSpPr>
          <p:nvPr/>
        </p:nvCxnSpPr>
        <p:spPr>
          <a:xfrm rot="10800000" flipV="1">
            <a:off x="6199297" y="2073605"/>
            <a:ext cx="2274" cy="749570"/>
          </a:xfrm>
          <a:prstGeom prst="curvedConnector3">
            <a:avLst>
              <a:gd name="adj1" fmla="val 1015277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52" idx="1"/>
            <a:endCxn id="66" idx="1"/>
          </p:cNvCxnSpPr>
          <p:nvPr/>
        </p:nvCxnSpPr>
        <p:spPr>
          <a:xfrm rot="10800000" flipV="1">
            <a:off x="6199297" y="2073605"/>
            <a:ext cx="2275" cy="1463880"/>
          </a:xfrm>
          <a:prstGeom prst="curvedConnector3">
            <a:avLst>
              <a:gd name="adj1" fmla="val 10148352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/>
          <p:cNvCxnSpPr/>
          <p:nvPr/>
        </p:nvCxnSpPr>
        <p:spPr>
          <a:xfrm rot="5400000">
            <a:off x="6349442" y="2873944"/>
            <a:ext cx="387681" cy="280781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urved Connector 82"/>
          <p:cNvCxnSpPr/>
          <p:nvPr/>
        </p:nvCxnSpPr>
        <p:spPr>
          <a:xfrm rot="10800000" flipV="1">
            <a:off x="6337413" y="3512367"/>
            <a:ext cx="366941" cy="240743"/>
          </a:xfrm>
          <a:prstGeom prst="curvedConnector4">
            <a:avLst>
              <a:gd name="adj1" fmla="val 41842"/>
              <a:gd name="adj2" fmla="val 85757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52" idx="3"/>
            <a:endCxn id="52" idx="2"/>
          </p:cNvCxnSpPr>
          <p:nvPr/>
        </p:nvCxnSpPr>
        <p:spPr>
          <a:xfrm flipH="1">
            <a:off x="6536759" y="2073605"/>
            <a:ext cx="335188" cy="161582"/>
          </a:xfrm>
          <a:prstGeom prst="curvedConnector4">
            <a:avLst>
              <a:gd name="adj1" fmla="val -68201"/>
              <a:gd name="adj2" fmla="val 2414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/>
          <p:cNvCxnSpPr>
            <a:stCxn id="52" idx="3"/>
          </p:cNvCxnSpPr>
          <p:nvPr/>
        </p:nvCxnSpPr>
        <p:spPr>
          <a:xfrm flipH="1">
            <a:off x="6440275" y="2073605"/>
            <a:ext cx="431672" cy="621180"/>
          </a:xfrm>
          <a:prstGeom prst="curvedConnector4">
            <a:avLst>
              <a:gd name="adj1" fmla="val -52957"/>
              <a:gd name="adj2" fmla="val 6300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15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Rocket Ship Planning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09" y="1600200"/>
            <a:ext cx="2152185" cy="468908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56936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54662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760220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60220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3798569" y="1600200"/>
            <a:ext cx="2152185" cy="3520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54661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9" name="Straight Connector 18"/>
          <p:cNvCxnSpPr>
            <a:endCxn id="5" idx="3"/>
          </p:cNvCxnSpPr>
          <p:nvPr/>
        </p:nvCxnSpPr>
        <p:spPr>
          <a:xfrm flipH="1">
            <a:off x="3127312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5" idx="3"/>
          </p:cNvCxnSpPr>
          <p:nvPr/>
        </p:nvCxnSpPr>
        <p:spPr>
          <a:xfrm flipH="1" flipV="1">
            <a:off x="3127312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5" idx="3"/>
          </p:cNvCxnSpPr>
          <p:nvPr/>
        </p:nvCxnSpPr>
        <p:spPr>
          <a:xfrm flipH="1" flipV="1">
            <a:off x="3127312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endCxn id="6" idx="1"/>
          </p:cNvCxnSpPr>
          <p:nvPr/>
        </p:nvCxnSpPr>
        <p:spPr>
          <a:xfrm>
            <a:off x="1759339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6" idx="1"/>
          </p:cNvCxnSpPr>
          <p:nvPr/>
        </p:nvCxnSpPr>
        <p:spPr>
          <a:xfrm flipV="1">
            <a:off x="1778106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13" idx="1"/>
          </p:cNvCxnSpPr>
          <p:nvPr/>
        </p:nvCxnSpPr>
        <p:spPr>
          <a:xfrm>
            <a:off x="1757945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1757944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6" idx="3"/>
          </p:cNvCxnSpPr>
          <p:nvPr/>
        </p:nvCxnSpPr>
        <p:spPr>
          <a:xfrm flipH="1" flipV="1">
            <a:off x="3314193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6" idx="3"/>
          </p:cNvCxnSpPr>
          <p:nvPr/>
        </p:nvCxnSpPr>
        <p:spPr>
          <a:xfrm flipH="1" flipV="1">
            <a:off x="3314193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13" idx="3"/>
          </p:cNvCxnSpPr>
          <p:nvPr/>
        </p:nvCxnSpPr>
        <p:spPr>
          <a:xfrm flipH="1">
            <a:off x="3325412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13" idx="3"/>
          </p:cNvCxnSpPr>
          <p:nvPr/>
        </p:nvCxnSpPr>
        <p:spPr>
          <a:xfrm flipH="1" flipV="1">
            <a:off x="3325412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1812623" y="2250824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2544126" y="2193128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807013" y="2675436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538516" y="2617740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807013" y="3193342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538516" y="3135646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801404" y="3665749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532907" y="3608053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5" idx="1"/>
            <a:endCxn id="6" idx="1"/>
          </p:cNvCxnSpPr>
          <p:nvPr/>
        </p:nvCxnSpPr>
        <p:spPr>
          <a:xfrm rot="10800000" flipV="1">
            <a:off x="2454662" y="2073605"/>
            <a:ext cx="2274" cy="749570"/>
          </a:xfrm>
          <a:prstGeom prst="curvedConnector3">
            <a:avLst>
              <a:gd name="adj1" fmla="val 1015277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5" idx="1"/>
            <a:endCxn id="13" idx="1"/>
          </p:cNvCxnSpPr>
          <p:nvPr/>
        </p:nvCxnSpPr>
        <p:spPr>
          <a:xfrm rot="10800000" flipV="1">
            <a:off x="2454662" y="2073605"/>
            <a:ext cx="2275" cy="1463880"/>
          </a:xfrm>
          <a:prstGeom prst="curvedConnector3">
            <a:avLst>
              <a:gd name="adj1" fmla="val 10148352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endCxn id="61" idx="3"/>
          </p:cNvCxnSpPr>
          <p:nvPr/>
        </p:nvCxnSpPr>
        <p:spPr>
          <a:xfrm rot="5400000">
            <a:off x="2604807" y="2873944"/>
            <a:ext cx="387681" cy="280781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endCxn id="63" idx="2"/>
          </p:cNvCxnSpPr>
          <p:nvPr/>
        </p:nvCxnSpPr>
        <p:spPr>
          <a:xfrm rot="10800000" flipV="1">
            <a:off x="2592778" y="3512367"/>
            <a:ext cx="366941" cy="240743"/>
          </a:xfrm>
          <a:prstGeom prst="curvedConnector4">
            <a:avLst>
              <a:gd name="adj1" fmla="val 41842"/>
              <a:gd name="adj2" fmla="val 85757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5" idx="3"/>
            <a:endCxn id="5" idx="2"/>
          </p:cNvCxnSpPr>
          <p:nvPr/>
        </p:nvCxnSpPr>
        <p:spPr>
          <a:xfrm flipH="1">
            <a:off x="2792124" y="2073605"/>
            <a:ext cx="335188" cy="161582"/>
          </a:xfrm>
          <a:prstGeom prst="curvedConnector4">
            <a:avLst>
              <a:gd name="adj1" fmla="val -68201"/>
              <a:gd name="adj2" fmla="val 2414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5" idx="3"/>
          </p:cNvCxnSpPr>
          <p:nvPr/>
        </p:nvCxnSpPr>
        <p:spPr>
          <a:xfrm flipH="1">
            <a:off x="2695640" y="2073605"/>
            <a:ext cx="431672" cy="621180"/>
          </a:xfrm>
          <a:prstGeom prst="curvedConnector4">
            <a:avLst>
              <a:gd name="adj1" fmla="val -52957"/>
              <a:gd name="adj2" fmla="val 6300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54332" y="5303485"/>
            <a:ext cx="61343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At time 1: Move can be performed OR both Load actions 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At time 2: Possible plans include: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		Load(G), Load(O), Move(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LocB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		Load(G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), 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Move(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LocB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		Load(O), Move(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LocB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201571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199297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V="1">
            <a:off x="5504855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5504855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ontent Placeholder 2"/>
          <p:cNvSpPr txBox="1">
            <a:spLocks/>
          </p:cNvSpPr>
          <p:nvPr/>
        </p:nvSpPr>
        <p:spPr>
          <a:xfrm>
            <a:off x="7455094" y="1600200"/>
            <a:ext cx="2152185" cy="4689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199296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55" name="Straight Connector 54"/>
          <p:cNvCxnSpPr>
            <a:endCxn id="52" idx="3"/>
          </p:cNvCxnSpPr>
          <p:nvPr/>
        </p:nvCxnSpPr>
        <p:spPr>
          <a:xfrm flipH="1">
            <a:off x="6871947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endCxn id="52" idx="3"/>
          </p:cNvCxnSpPr>
          <p:nvPr/>
        </p:nvCxnSpPr>
        <p:spPr>
          <a:xfrm flipH="1" flipV="1">
            <a:off x="6871947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endCxn id="52" idx="3"/>
          </p:cNvCxnSpPr>
          <p:nvPr/>
        </p:nvCxnSpPr>
        <p:spPr>
          <a:xfrm flipH="1" flipV="1">
            <a:off x="6871947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503974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522741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endCxn id="66" idx="1"/>
          </p:cNvCxnSpPr>
          <p:nvPr/>
        </p:nvCxnSpPr>
        <p:spPr>
          <a:xfrm>
            <a:off x="5502580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5502579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7058828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7058828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endCxn id="66" idx="3"/>
          </p:cNvCxnSpPr>
          <p:nvPr/>
        </p:nvCxnSpPr>
        <p:spPr>
          <a:xfrm flipH="1">
            <a:off x="7070047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endCxn id="66" idx="3"/>
          </p:cNvCxnSpPr>
          <p:nvPr/>
        </p:nvCxnSpPr>
        <p:spPr>
          <a:xfrm flipH="1" flipV="1">
            <a:off x="7070047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57258" y="2250824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6288761" y="2193128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>
            <a:off x="5551648" y="2675436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ectangle 74"/>
          <p:cNvSpPr/>
          <p:nvPr/>
        </p:nvSpPr>
        <p:spPr>
          <a:xfrm>
            <a:off x="6283151" y="2617740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>
            <a:off x="5551648" y="3193342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6283151" y="3135646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Connector 77"/>
          <p:cNvCxnSpPr/>
          <p:nvPr/>
        </p:nvCxnSpPr>
        <p:spPr>
          <a:xfrm>
            <a:off x="5546039" y="3665749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6277542" y="3608053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Curved Connector 79"/>
          <p:cNvCxnSpPr>
            <a:stCxn id="52" idx="1"/>
          </p:cNvCxnSpPr>
          <p:nvPr/>
        </p:nvCxnSpPr>
        <p:spPr>
          <a:xfrm rot="10800000" flipV="1">
            <a:off x="6199297" y="2073605"/>
            <a:ext cx="2274" cy="749570"/>
          </a:xfrm>
          <a:prstGeom prst="curvedConnector3">
            <a:avLst>
              <a:gd name="adj1" fmla="val 1015277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52" idx="1"/>
            <a:endCxn id="66" idx="1"/>
          </p:cNvCxnSpPr>
          <p:nvPr/>
        </p:nvCxnSpPr>
        <p:spPr>
          <a:xfrm rot="10800000" flipV="1">
            <a:off x="6199297" y="2073605"/>
            <a:ext cx="2275" cy="1463880"/>
          </a:xfrm>
          <a:prstGeom prst="curvedConnector3">
            <a:avLst>
              <a:gd name="adj1" fmla="val 10148352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/>
          <p:cNvCxnSpPr/>
          <p:nvPr/>
        </p:nvCxnSpPr>
        <p:spPr>
          <a:xfrm rot="5400000">
            <a:off x="6349442" y="2873944"/>
            <a:ext cx="387681" cy="280781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urved Connector 82"/>
          <p:cNvCxnSpPr/>
          <p:nvPr/>
        </p:nvCxnSpPr>
        <p:spPr>
          <a:xfrm rot="10800000" flipV="1">
            <a:off x="6337413" y="3512367"/>
            <a:ext cx="366941" cy="240743"/>
          </a:xfrm>
          <a:prstGeom prst="curvedConnector4">
            <a:avLst>
              <a:gd name="adj1" fmla="val 41842"/>
              <a:gd name="adj2" fmla="val 85757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52" idx="3"/>
            <a:endCxn id="52" idx="2"/>
          </p:cNvCxnSpPr>
          <p:nvPr/>
        </p:nvCxnSpPr>
        <p:spPr>
          <a:xfrm flipH="1">
            <a:off x="6536759" y="2073605"/>
            <a:ext cx="335188" cy="161582"/>
          </a:xfrm>
          <a:prstGeom prst="curvedConnector4">
            <a:avLst>
              <a:gd name="adj1" fmla="val -68201"/>
              <a:gd name="adj2" fmla="val 2414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/>
          <p:cNvCxnSpPr>
            <a:stCxn id="52" idx="3"/>
          </p:cNvCxnSpPr>
          <p:nvPr/>
        </p:nvCxnSpPr>
        <p:spPr>
          <a:xfrm flipH="1">
            <a:off x="6440275" y="2073605"/>
            <a:ext cx="431672" cy="621180"/>
          </a:xfrm>
          <a:prstGeom prst="curvedConnector4">
            <a:avLst>
              <a:gd name="adj1" fmla="val -52957"/>
              <a:gd name="adj2" fmla="val 6300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290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in the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1"/>
                </a:solidFill>
              </a:rPr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 smtClean="0">
                <a:solidFill>
                  <a:schemeClr val="accent1"/>
                </a:solidFill>
              </a:rPr>
              <a:t>objective function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64300" y="1600199"/>
            <a:ext cx="259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BFS, DFS, A*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906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Rocket Ship Planning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09" y="1600200"/>
            <a:ext cx="2152185" cy="468908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56936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54662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760220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60220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3798569" y="1600200"/>
            <a:ext cx="2152185" cy="3520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54661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9" name="Straight Connector 18"/>
          <p:cNvCxnSpPr>
            <a:endCxn id="5" idx="3"/>
          </p:cNvCxnSpPr>
          <p:nvPr/>
        </p:nvCxnSpPr>
        <p:spPr>
          <a:xfrm flipH="1">
            <a:off x="3127312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5" idx="3"/>
          </p:cNvCxnSpPr>
          <p:nvPr/>
        </p:nvCxnSpPr>
        <p:spPr>
          <a:xfrm flipH="1" flipV="1">
            <a:off x="3127312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5" idx="3"/>
          </p:cNvCxnSpPr>
          <p:nvPr/>
        </p:nvCxnSpPr>
        <p:spPr>
          <a:xfrm flipH="1" flipV="1">
            <a:off x="3127312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endCxn id="6" idx="1"/>
          </p:cNvCxnSpPr>
          <p:nvPr/>
        </p:nvCxnSpPr>
        <p:spPr>
          <a:xfrm>
            <a:off x="1759339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6" idx="1"/>
          </p:cNvCxnSpPr>
          <p:nvPr/>
        </p:nvCxnSpPr>
        <p:spPr>
          <a:xfrm flipV="1">
            <a:off x="1778106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13" idx="1"/>
          </p:cNvCxnSpPr>
          <p:nvPr/>
        </p:nvCxnSpPr>
        <p:spPr>
          <a:xfrm>
            <a:off x="1757945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1757944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6" idx="3"/>
          </p:cNvCxnSpPr>
          <p:nvPr/>
        </p:nvCxnSpPr>
        <p:spPr>
          <a:xfrm flipH="1" flipV="1">
            <a:off x="3314193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6" idx="3"/>
          </p:cNvCxnSpPr>
          <p:nvPr/>
        </p:nvCxnSpPr>
        <p:spPr>
          <a:xfrm flipH="1" flipV="1">
            <a:off x="3314193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13" idx="3"/>
          </p:cNvCxnSpPr>
          <p:nvPr/>
        </p:nvCxnSpPr>
        <p:spPr>
          <a:xfrm flipH="1">
            <a:off x="3325412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13" idx="3"/>
          </p:cNvCxnSpPr>
          <p:nvPr/>
        </p:nvCxnSpPr>
        <p:spPr>
          <a:xfrm flipH="1" flipV="1">
            <a:off x="3325412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1812623" y="2250824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2544126" y="2193128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807013" y="2675436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538516" y="2617740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807013" y="3193342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538516" y="3135646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801404" y="3665749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532907" y="3608053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5" idx="1"/>
            <a:endCxn id="6" idx="1"/>
          </p:cNvCxnSpPr>
          <p:nvPr/>
        </p:nvCxnSpPr>
        <p:spPr>
          <a:xfrm rot="10800000" flipV="1">
            <a:off x="2454662" y="2073605"/>
            <a:ext cx="2274" cy="749570"/>
          </a:xfrm>
          <a:prstGeom prst="curvedConnector3">
            <a:avLst>
              <a:gd name="adj1" fmla="val 1015277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5" idx="1"/>
            <a:endCxn id="13" idx="1"/>
          </p:cNvCxnSpPr>
          <p:nvPr/>
        </p:nvCxnSpPr>
        <p:spPr>
          <a:xfrm rot="10800000" flipV="1">
            <a:off x="2454662" y="2073605"/>
            <a:ext cx="2275" cy="1463880"/>
          </a:xfrm>
          <a:prstGeom prst="curvedConnector3">
            <a:avLst>
              <a:gd name="adj1" fmla="val 10148352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endCxn id="61" idx="3"/>
          </p:cNvCxnSpPr>
          <p:nvPr/>
        </p:nvCxnSpPr>
        <p:spPr>
          <a:xfrm rot="5400000">
            <a:off x="2604807" y="2873944"/>
            <a:ext cx="387681" cy="280781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endCxn id="63" idx="2"/>
          </p:cNvCxnSpPr>
          <p:nvPr/>
        </p:nvCxnSpPr>
        <p:spPr>
          <a:xfrm rot="10800000" flipV="1">
            <a:off x="2592778" y="3512367"/>
            <a:ext cx="366941" cy="240743"/>
          </a:xfrm>
          <a:prstGeom prst="curvedConnector4">
            <a:avLst>
              <a:gd name="adj1" fmla="val 41842"/>
              <a:gd name="adj2" fmla="val 85757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5" idx="3"/>
            <a:endCxn id="5" idx="2"/>
          </p:cNvCxnSpPr>
          <p:nvPr/>
        </p:nvCxnSpPr>
        <p:spPr>
          <a:xfrm flipH="1">
            <a:off x="2792124" y="2073605"/>
            <a:ext cx="335188" cy="161582"/>
          </a:xfrm>
          <a:prstGeom prst="curvedConnector4">
            <a:avLst>
              <a:gd name="adj1" fmla="val -68201"/>
              <a:gd name="adj2" fmla="val 2414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5" idx="3"/>
          </p:cNvCxnSpPr>
          <p:nvPr/>
        </p:nvCxnSpPr>
        <p:spPr>
          <a:xfrm flipH="1">
            <a:off x="2695640" y="2073605"/>
            <a:ext cx="431672" cy="621180"/>
          </a:xfrm>
          <a:prstGeom prst="curvedConnector4">
            <a:avLst>
              <a:gd name="adj1" fmla="val -52957"/>
              <a:gd name="adj2" fmla="val 6300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54332" y="5303485"/>
            <a:ext cx="3167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At time 3: What will happen?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201571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199297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V="1">
            <a:off x="5504855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5504855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ontent Placeholder 2"/>
          <p:cNvSpPr txBox="1">
            <a:spLocks/>
          </p:cNvSpPr>
          <p:nvPr/>
        </p:nvSpPr>
        <p:spPr>
          <a:xfrm>
            <a:off x="7455094" y="1600200"/>
            <a:ext cx="2152185" cy="4689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199296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55" name="Straight Connector 54"/>
          <p:cNvCxnSpPr>
            <a:endCxn id="52" idx="3"/>
          </p:cNvCxnSpPr>
          <p:nvPr/>
        </p:nvCxnSpPr>
        <p:spPr>
          <a:xfrm flipH="1">
            <a:off x="6871947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endCxn id="52" idx="3"/>
          </p:cNvCxnSpPr>
          <p:nvPr/>
        </p:nvCxnSpPr>
        <p:spPr>
          <a:xfrm flipH="1" flipV="1">
            <a:off x="6871947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endCxn id="52" idx="3"/>
          </p:cNvCxnSpPr>
          <p:nvPr/>
        </p:nvCxnSpPr>
        <p:spPr>
          <a:xfrm flipH="1" flipV="1">
            <a:off x="6871947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503974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522741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endCxn id="66" idx="1"/>
          </p:cNvCxnSpPr>
          <p:nvPr/>
        </p:nvCxnSpPr>
        <p:spPr>
          <a:xfrm>
            <a:off x="5502580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5502579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7058828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7058828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endCxn id="66" idx="3"/>
          </p:cNvCxnSpPr>
          <p:nvPr/>
        </p:nvCxnSpPr>
        <p:spPr>
          <a:xfrm flipH="1">
            <a:off x="7070047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endCxn id="66" idx="3"/>
          </p:cNvCxnSpPr>
          <p:nvPr/>
        </p:nvCxnSpPr>
        <p:spPr>
          <a:xfrm flipH="1" flipV="1">
            <a:off x="7070047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57258" y="2250824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6288761" y="2193128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>
            <a:off x="5551648" y="2675436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ectangle 74"/>
          <p:cNvSpPr/>
          <p:nvPr/>
        </p:nvSpPr>
        <p:spPr>
          <a:xfrm>
            <a:off x="6283151" y="2617740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>
            <a:off x="5551648" y="3193342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6283151" y="3135646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Connector 77"/>
          <p:cNvCxnSpPr/>
          <p:nvPr/>
        </p:nvCxnSpPr>
        <p:spPr>
          <a:xfrm>
            <a:off x="5546039" y="3665749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6277542" y="3608053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Curved Connector 79"/>
          <p:cNvCxnSpPr>
            <a:stCxn id="52" idx="1"/>
          </p:cNvCxnSpPr>
          <p:nvPr/>
        </p:nvCxnSpPr>
        <p:spPr>
          <a:xfrm rot="10800000" flipV="1">
            <a:off x="6199297" y="2073605"/>
            <a:ext cx="2274" cy="749570"/>
          </a:xfrm>
          <a:prstGeom prst="curvedConnector3">
            <a:avLst>
              <a:gd name="adj1" fmla="val 1015277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52" idx="1"/>
            <a:endCxn id="66" idx="1"/>
          </p:cNvCxnSpPr>
          <p:nvPr/>
        </p:nvCxnSpPr>
        <p:spPr>
          <a:xfrm rot="10800000" flipV="1">
            <a:off x="6199297" y="2073605"/>
            <a:ext cx="2275" cy="1463880"/>
          </a:xfrm>
          <a:prstGeom prst="curvedConnector3">
            <a:avLst>
              <a:gd name="adj1" fmla="val 10148352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/>
          <p:cNvCxnSpPr/>
          <p:nvPr/>
        </p:nvCxnSpPr>
        <p:spPr>
          <a:xfrm rot="5400000">
            <a:off x="6349442" y="2873944"/>
            <a:ext cx="387681" cy="280781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urved Connector 82"/>
          <p:cNvCxnSpPr/>
          <p:nvPr/>
        </p:nvCxnSpPr>
        <p:spPr>
          <a:xfrm rot="10800000" flipV="1">
            <a:off x="6337413" y="3512367"/>
            <a:ext cx="366941" cy="240743"/>
          </a:xfrm>
          <a:prstGeom prst="curvedConnector4">
            <a:avLst>
              <a:gd name="adj1" fmla="val 41842"/>
              <a:gd name="adj2" fmla="val 85757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52" idx="3"/>
            <a:endCxn id="52" idx="2"/>
          </p:cNvCxnSpPr>
          <p:nvPr/>
        </p:nvCxnSpPr>
        <p:spPr>
          <a:xfrm flipH="1">
            <a:off x="6536759" y="2073605"/>
            <a:ext cx="335188" cy="161582"/>
          </a:xfrm>
          <a:prstGeom prst="curvedConnector4">
            <a:avLst>
              <a:gd name="adj1" fmla="val -68201"/>
              <a:gd name="adj2" fmla="val 2414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/>
          <p:cNvCxnSpPr>
            <a:stCxn id="52" idx="3"/>
          </p:cNvCxnSpPr>
          <p:nvPr/>
        </p:nvCxnSpPr>
        <p:spPr>
          <a:xfrm flipH="1">
            <a:off x="6440275" y="2073605"/>
            <a:ext cx="431672" cy="621180"/>
          </a:xfrm>
          <a:prstGeom prst="curvedConnector4">
            <a:avLst>
              <a:gd name="adj1" fmla="val -52957"/>
              <a:gd name="adj2" fmla="val 6300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56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Rocket Ship Planning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09" y="1600200"/>
            <a:ext cx="2152185" cy="468908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56936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54662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760220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60220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3798569" y="1600200"/>
            <a:ext cx="2152185" cy="3520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54661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9" name="Straight Connector 18"/>
          <p:cNvCxnSpPr>
            <a:endCxn id="5" idx="3"/>
          </p:cNvCxnSpPr>
          <p:nvPr/>
        </p:nvCxnSpPr>
        <p:spPr>
          <a:xfrm flipH="1">
            <a:off x="3127312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5" idx="3"/>
          </p:cNvCxnSpPr>
          <p:nvPr/>
        </p:nvCxnSpPr>
        <p:spPr>
          <a:xfrm flipH="1" flipV="1">
            <a:off x="3127312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5" idx="3"/>
          </p:cNvCxnSpPr>
          <p:nvPr/>
        </p:nvCxnSpPr>
        <p:spPr>
          <a:xfrm flipH="1" flipV="1">
            <a:off x="3127312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endCxn id="6" idx="1"/>
          </p:cNvCxnSpPr>
          <p:nvPr/>
        </p:nvCxnSpPr>
        <p:spPr>
          <a:xfrm>
            <a:off x="1759339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6" idx="1"/>
          </p:cNvCxnSpPr>
          <p:nvPr/>
        </p:nvCxnSpPr>
        <p:spPr>
          <a:xfrm flipV="1">
            <a:off x="1778106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13" idx="1"/>
          </p:cNvCxnSpPr>
          <p:nvPr/>
        </p:nvCxnSpPr>
        <p:spPr>
          <a:xfrm>
            <a:off x="1757945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1757944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6" idx="3"/>
          </p:cNvCxnSpPr>
          <p:nvPr/>
        </p:nvCxnSpPr>
        <p:spPr>
          <a:xfrm flipH="1" flipV="1">
            <a:off x="3314193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6" idx="3"/>
          </p:cNvCxnSpPr>
          <p:nvPr/>
        </p:nvCxnSpPr>
        <p:spPr>
          <a:xfrm flipH="1" flipV="1">
            <a:off x="3314193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13" idx="3"/>
          </p:cNvCxnSpPr>
          <p:nvPr/>
        </p:nvCxnSpPr>
        <p:spPr>
          <a:xfrm flipH="1">
            <a:off x="3325412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13" idx="3"/>
          </p:cNvCxnSpPr>
          <p:nvPr/>
        </p:nvCxnSpPr>
        <p:spPr>
          <a:xfrm flipH="1" flipV="1">
            <a:off x="3325412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1812623" y="2250824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2544126" y="2193128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>
            <a:off x="1807013" y="2675436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538516" y="2617740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1807013" y="3193342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538516" y="3135646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1801404" y="3665749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532907" y="3608053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5" idx="1"/>
            <a:endCxn id="6" idx="1"/>
          </p:cNvCxnSpPr>
          <p:nvPr/>
        </p:nvCxnSpPr>
        <p:spPr>
          <a:xfrm rot="10800000" flipV="1">
            <a:off x="2454662" y="2073605"/>
            <a:ext cx="2274" cy="749570"/>
          </a:xfrm>
          <a:prstGeom prst="curvedConnector3">
            <a:avLst>
              <a:gd name="adj1" fmla="val 1015277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5" idx="1"/>
            <a:endCxn id="13" idx="1"/>
          </p:cNvCxnSpPr>
          <p:nvPr/>
        </p:nvCxnSpPr>
        <p:spPr>
          <a:xfrm rot="10800000" flipV="1">
            <a:off x="2454662" y="2073605"/>
            <a:ext cx="2275" cy="1463880"/>
          </a:xfrm>
          <a:prstGeom prst="curvedConnector3">
            <a:avLst>
              <a:gd name="adj1" fmla="val 10148352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endCxn id="61" idx="3"/>
          </p:cNvCxnSpPr>
          <p:nvPr/>
        </p:nvCxnSpPr>
        <p:spPr>
          <a:xfrm rot="5400000">
            <a:off x="2604807" y="2873944"/>
            <a:ext cx="387681" cy="280781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endCxn id="63" idx="2"/>
          </p:cNvCxnSpPr>
          <p:nvPr/>
        </p:nvCxnSpPr>
        <p:spPr>
          <a:xfrm rot="10800000" flipV="1">
            <a:off x="2592778" y="3512367"/>
            <a:ext cx="366941" cy="240743"/>
          </a:xfrm>
          <a:prstGeom prst="curvedConnector4">
            <a:avLst>
              <a:gd name="adj1" fmla="val 41842"/>
              <a:gd name="adj2" fmla="val 85757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5" idx="3"/>
            <a:endCxn id="5" idx="2"/>
          </p:cNvCxnSpPr>
          <p:nvPr/>
        </p:nvCxnSpPr>
        <p:spPr>
          <a:xfrm flipH="1">
            <a:off x="2792124" y="2073605"/>
            <a:ext cx="335188" cy="161582"/>
          </a:xfrm>
          <a:prstGeom prst="curvedConnector4">
            <a:avLst>
              <a:gd name="adj1" fmla="val -68201"/>
              <a:gd name="adj2" fmla="val 2414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5" idx="3"/>
          </p:cNvCxnSpPr>
          <p:nvPr/>
        </p:nvCxnSpPr>
        <p:spPr>
          <a:xfrm flipH="1">
            <a:off x="2695640" y="2073605"/>
            <a:ext cx="431672" cy="621180"/>
          </a:xfrm>
          <a:prstGeom prst="curvedConnector4">
            <a:avLst>
              <a:gd name="adj1" fmla="val -52957"/>
              <a:gd name="adj2" fmla="val 6300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54332" y="5303485"/>
            <a:ext cx="75309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At time 3: What will happen?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Is the planning graph estimate of 3 </a:t>
            </a:r>
            <a:r>
              <a:rPr lang="en-US" dirty="0" err="1" smtClean="0">
                <a:latin typeface="Avenir Book" charset="0"/>
                <a:ea typeface="Avenir Book" charset="0"/>
                <a:cs typeface="Avenir Book" charset="0"/>
              </a:rPr>
              <a:t>timesteps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 admissible?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Are there other admissible heuristics that could use the planning graph?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201571" y="1912022"/>
            <a:ext cx="6703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Move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199297" y="2661592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Load(G)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V="1">
            <a:off x="5504855" y="2131948"/>
            <a:ext cx="695836" cy="80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5504855" y="2131948"/>
            <a:ext cx="695836" cy="529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ontent Placeholder 2"/>
          <p:cNvSpPr txBox="1">
            <a:spLocks/>
          </p:cNvSpPr>
          <p:nvPr/>
        </p:nvSpPr>
        <p:spPr>
          <a:xfrm>
            <a:off x="7455094" y="1600200"/>
            <a:ext cx="2152185" cy="4689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Rocket,LocB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At(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Rocket,LocA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Has-Fuel()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Unloaded(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O,LocA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G,Rocket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Loaded(</a:t>
            </a:r>
            <a:r>
              <a:rPr lang="en-US" sz="1500" dirty="0" err="1" smtClean="0">
                <a:latin typeface="Avenir Book" charset="0"/>
                <a:ea typeface="Avenir Book" charset="0"/>
                <a:cs typeface="Avenir Book" charset="0"/>
              </a:rPr>
              <a:t>O,Rocket</a:t>
            </a:r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199296" y="3375902"/>
            <a:ext cx="8707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venir Book" charset="0"/>
                <a:ea typeface="Avenir Book" charset="0"/>
                <a:cs typeface="Avenir Book" charset="0"/>
              </a:rPr>
              <a:t>Load(O)</a:t>
            </a:r>
            <a:endParaRPr lang="en-US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55" name="Straight Connector 54"/>
          <p:cNvCxnSpPr>
            <a:endCxn id="52" idx="3"/>
          </p:cNvCxnSpPr>
          <p:nvPr/>
        </p:nvCxnSpPr>
        <p:spPr>
          <a:xfrm flipH="1">
            <a:off x="6871947" y="1780663"/>
            <a:ext cx="671258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endCxn id="52" idx="3"/>
          </p:cNvCxnSpPr>
          <p:nvPr/>
        </p:nvCxnSpPr>
        <p:spPr>
          <a:xfrm flipH="1" flipV="1">
            <a:off x="6871947" y="2073605"/>
            <a:ext cx="670376" cy="1475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endCxn id="52" idx="3"/>
          </p:cNvCxnSpPr>
          <p:nvPr/>
        </p:nvCxnSpPr>
        <p:spPr>
          <a:xfrm flipH="1" flipV="1">
            <a:off x="6871947" y="2073605"/>
            <a:ext cx="670376" cy="6020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503974" y="2235187"/>
            <a:ext cx="695323" cy="58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522741" y="2823175"/>
            <a:ext cx="676556" cy="309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endCxn id="66" idx="1"/>
          </p:cNvCxnSpPr>
          <p:nvPr/>
        </p:nvCxnSpPr>
        <p:spPr>
          <a:xfrm>
            <a:off x="5502580" y="2235187"/>
            <a:ext cx="696716" cy="13022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5502579" y="3537485"/>
            <a:ext cx="696718" cy="47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7058828" y="2823175"/>
            <a:ext cx="483495" cy="2929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7058828" y="2823175"/>
            <a:ext cx="495595" cy="125733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endCxn id="66" idx="3"/>
          </p:cNvCxnSpPr>
          <p:nvPr/>
        </p:nvCxnSpPr>
        <p:spPr>
          <a:xfrm flipH="1">
            <a:off x="7070047" y="3537485"/>
            <a:ext cx="4843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endCxn id="66" idx="3"/>
          </p:cNvCxnSpPr>
          <p:nvPr/>
        </p:nvCxnSpPr>
        <p:spPr>
          <a:xfrm flipH="1" flipV="1">
            <a:off x="7070047" y="3537485"/>
            <a:ext cx="484376" cy="96439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57258" y="2250824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6288761" y="2193128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>
            <a:off x="5551648" y="2675436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ectangle 74"/>
          <p:cNvSpPr/>
          <p:nvPr/>
        </p:nvSpPr>
        <p:spPr>
          <a:xfrm>
            <a:off x="6283151" y="2617740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>
            <a:off x="5551648" y="3193342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6283151" y="3135646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Connector 77"/>
          <p:cNvCxnSpPr/>
          <p:nvPr/>
        </p:nvCxnSpPr>
        <p:spPr>
          <a:xfrm>
            <a:off x="5546039" y="3665749"/>
            <a:ext cx="1932361" cy="4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6277542" y="3608053"/>
            <a:ext cx="119740" cy="14505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Curved Connector 79"/>
          <p:cNvCxnSpPr>
            <a:stCxn id="52" idx="1"/>
          </p:cNvCxnSpPr>
          <p:nvPr/>
        </p:nvCxnSpPr>
        <p:spPr>
          <a:xfrm rot="10800000" flipV="1">
            <a:off x="6199297" y="2073605"/>
            <a:ext cx="2274" cy="749570"/>
          </a:xfrm>
          <a:prstGeom prst="curvedConnector3">
            <a:avLst>
              <a:gd name="adj1" fmla="val 1015277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52" idx="1"/>
            <a:endCxn id="66" idx="1"/>
          </p:cNvCxnSpPr>
          <p:nvPr/>
        </p:nvCxnSpPr>
        <p:spPr>
          <a:xfrm rot="10800000" flipV="1">
            <a:off x="6199297" y="2073605"/>
            <a:ext cx="2275" cy="1463880"/>
          </a:xfrm>
          <a:prstGeom prst="curvedConnector3">
            <a:avLst>
              <a:gd name="adj1" fmla="val 10148352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/>
          <p:cNvCxnSpPr/>
          <p:nvPr/>
        </p:nvCxnSpPr>
        <p:spPr>
          <a:xfrm rot="5400000">
            <a:off x="6349442" y="2873944"/>
            <a:ext cx="387681" cy="280781"/>
          </a:xfrm>
          <a:prstGeom prst="curved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urved Connector 82"/>
          <p:cNvCxnSpPr/>
          <p:nvPr/>
        </p:nvCxnSpPr>
        <p:spPr>
          <a:xfrm rot="10800000" flipV="1">
            <a:off x="6337413" y="3512367"/>
            <a:ext cx="366941" cy="240743"/>
          </a:xfrm>
          <a:prstGeom prst="curvedConnector4">
            <a:avLst>
              <a:gd name="adj1" fmla="val 41842"/>
              <a:gd name="adj2" fmla="val 85757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52" idx="3"/>
            <a:endCxn id="52" idx="2"/>
          </p:cNvCxnSpPr>
          <p:nvPr/>
        </p:nvCxnSpPr>
        <p:spPr>
          <a:xfrm flipH="1">
            <a:off x="6536759" y="2073605"/>
            <a:ext cx="335188" cy="161582"/>
          </a:xfrm>
          <a:prstGeom prst="curvedConnector4">
            <a:avLst>
              <a:gd name="adj1" fmla="val -68201"/>
              <a:gd name="adj2" fmla="val 2414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/>
          <p:cNvCxnSpPr>
            <a:stCxn id="52" idx="3"/>
          </p:cNvCxnSpPr>
          <p:nvPr/>
        </p:nvCxnSpPr>
        <p:spPr>
          <a:xfrm flipH="1">
            <a:off x="6440275" y="2073605"/>
            <a:ext cx="431672" cy="621180"/>
          </a:xfrm>
          <a:prstGeom prst="curvedConnector4">
            <a:avLst>
              <a:gd name="adj1" fmla="val -52957"/>
              <a:gd name="adj2" fmla="val 6300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6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Planning, Thus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objective function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46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these different algorithms fit together?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I have a robot that can take items to different people, deliver messages, etc.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43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these different algorithms fit together?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I have a robot that can take items to different people, deliver messages, etc.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How can I plan the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robot’s tasks? Where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should it go, and it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what order?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34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these different algorithms fit together?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I have a robot that can take items to different people, deliver messages, etc.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How can I plan the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robot’s tasks? Where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should it go, and it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what order?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Classical Planning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02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these different algorithms fit together?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I have a robot that can take items to different people, deliver messages, etc.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Once you have the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</a:t>
            </a:r>
            <a:r>
              <a:rPr lang="en-US" dirty="0" smtClean="0"/>
              <a:t>equence of locations,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</a:t>
            </a:r>
            <a:r>
              <a:rPr lang="en-US" dirty="0" smtClean="0"/>
              <a:t>ow does it plan a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</a:t>
            </a:r>
            <a:r>
              <a:rPr lang="en-US" dirty="0" smtClean="0"/>
              <a:t>ath to each destination?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BFS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0" y="3287744"/>
            <a:ext cx="3794760" cy="23365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424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these different algorithms fit together?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78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I have a robot that can take items to different people, deliver messages, etc.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Once the robot has 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</a:t>
            </a:r>
            <a:r>
              <a:rPr lang="en-US" dirty="0" smtClean="0"/>
              <a:t>ist of locations to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</a:t>
            </a:r>
            <a:r>
              <a:rPr lang="en-US" dirty="0" smtClean="0"/>
              <a:t>avigate, how does it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</a:t>
            </a:r>
            <a:r>
              <a:rPr lang="en-US" dirty="0" smtClean="0"/>
              <a:t>et there?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Motor motion control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Rapidly-exploring Random Trees (obstacles)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790" y="3120390"/>
            <a:ext cx="2960370" cy="296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6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these different algorithms fit together?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I have a robot that can take items to different people, deliver messages, etc.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Hierarchical Planning: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High-level: classical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Mid-level: BFS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Low-level: motors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65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Planning, Thus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objective function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09130" y="2709227"/>
            <a:ext cx="2457450" cy="16456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spcBef>
                <a:spcPts val="0"/>
              </a:spcBef>
              <a:buFontTx/>
              <a:buNone/>
            </a:pPr>
            <a:r>
              <a:rPr lang="en-US" dirty="0" smtClean="0"/>
              <a:t>Probabilistic States and 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83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in the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1"/>
                </a:solidFill>
              </a:rPr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 smtClean="0">
                <a:solidFill>
                  <a:schemeClr val="accent1"/>
                </a:solidFill>
              </a:rPr>
              <a:t>objective function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64300" y="1600199"/>
            <a:ext cx="259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BFS, DFS, A*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CSP, LP, 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775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err="1" smtClean="0"/>
              <a:t>Informationless</a:t>
            </a:r>
            <a:r>
              <a:rPr lang="en-US" sz="2800" dirty="0" smtClean="0"/>
              <a:t> states and actions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Easy to program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Can take a lot of memory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Hard to change the problem (e.g., adding a block)</a:t>
            </a:r>
          </a:p>
          <a:p>
            <a:pPr marL="0" indent="0">
              <a:buNone/>
            </a:pPr>
            <a:r>
              <a:rPr lang="en-US" sz="2800" dirty="0" smtClean="0"/>
              <a:t>Predicates and Properties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Potentially avoids the memory issues</a:t>
            </a:r>
          </a:p>
          <a:p>
            <a:pPr marL="0" indent="0">
              <a:buNone/>
            </a:pPr>
            <a:r>
              <a:rPr lang="en-US" sz="2800" dirty="0"/>
              <a:t>	Many alternate </a:t>
            </a:r>
            <a:r>
              <a:rPr lang="en-US" sz="2800" dirty="0" smtClean="0"/>
              <a:t>definitions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Need separate actions for different conditions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Other concerns like uncertainty </a:t>
            </a:r>
            <a:r>
              <a:rPr lang="en-US" sz="2800" dirty="0" err="1" smtClean="0"/>
              <a:t>unmodeled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18602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2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Another Example: Getting Dressed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States?</a:t>
            </a:r>
          </a:p>
          <a:p>
            <a:pPr marL="0" indent="0">
              <a:buNone/>
            </a:pPr>
            <a:r>
              <a:rPr lang="en-US" dirty="0" smtClean="0"/>
              <a:t>Actions?</a:t>
            </a:r>
          </a:p>
          <a:p>
            <a:pPr marL="0" indent="0">
              <a:buNone/>
            </a:pPr>
            <a:r>
              <a:rPr lang="en-US" dirty="0" smtClean="0"/>
              <a:t>Goal?</a:t>
            </a:r>
          </a:p>
        </p:txBody>
      </p:sp>
    </p:spTree>
    <p:extLst>
      <p:ext uri="{BB962C8B-B14F-4D97-AF65-F5344CB8AC3E}">
        <p14:creationId xmlns:p14="http://schemas.microsoft.com/office/powerpoint/2010/main" val="102572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Another Example: Robot 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States?</a:t>
            </a:r>
          </a:p>
          <a:p>
            <a:pPr marL="0" indent="0">
              <a:buNone/>
            </a:pPr>
            <a:r>
              <a:rPr lang="en-US" dirty="0" smtClean="0"/>
              <a:t>Actions?</a:t>
            </a:r>
          </a:p>
          <a:p>
            <a:pPr marL="0" indent="0">
              <a:buNone/>
            </a:pPr>
            <a:r>
              <a:rPr lang="en-US" dirty="0" smtClean="0"/>
              <a:t>Goal?</a:t>
            </a:r>
          </a:p>
        </p:txBody>
      </p:sp>
    </p:spTree>
    <p:extLst>
      <p:ext uri="{BB962C8B-B14F-4D97-AF65-F5344CB8AC3E}">
        <p14:creationId xmlns:p14="http://schemas.microsoft.com/office/powerpoint/2010/main" val="313567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CSP for Blocks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 smtClean="0">
                <a:solidFill>
                  <a:srgbClr val="FF0000"/>
                </a:solidFill>
              </a:rPr>
              <a:t>Goal</a:t>
            </a:r>
            <a:r>
              <a:rPr lang="en-US" b="1" dirty="0">
                <a:solidFill>
                  <a:srgbClr val="FF0000"/>
                </a:solidFill>
              </a:rPr>
              <a:t>: </a:t>
            </a:r>
            <a:r>
              <a:rPr lang="en-US" dirty="0"/>
              <a:t>Block B on C and C on 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0000"/>
                </a:solidFill>
              </a:rPr>
              <a:t>Constraint Satisfaction Problem:</a:t>
            </a:r>
            <a:endParaRPr lang="en-US" dirty="0">
              <a:solidFill>
                <a:srgbClr val="FF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Height(B) &gt; Height(C)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Height(C) &gt; Height(A)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72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in the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1"/>
                </a:solidFill>
              </a:rPr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 smtClean="0">
                <a:solidFill>
                  <a:schemeClr val="accent1"/>
                </a:solidFill>
              </a:rPr>
              <a:t>objective function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64300" y="1600199"/>
            <a:ext cx="259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BFS, DFS, A*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CSP, LP, 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3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P3 out! </a:t>
            </a:r>
          </a:p>
          <a:p>
            <a:pPr lvl="1"/>
            <a:r>
              <a:rPr lang="en-US" dirty="0" smtClean="0"/>
              <a:t>Sorry it is late. Due 3/7. </a:t>
            </a:r>
          </a:p>
          <a:p>
            <a:pPr lvl="1"/>
            <a:r>
              <a:rPr lang="en-US" dirty="0" smtClean="0"/>
              <a:t>Can submit 3/8 without penalty</a:t>
            </a:r>
          </a:p>
          <a:p>
            <a:pPr lvl="1"/>
            <a:r>
              <a:rPr lang="en-US" dirty="0" smtClean="0"/>
              <a:t>Can submit 3/9 with 1 late day</a:t>
            </a:r>
          </a:p>
          <a:p>
            <a:pPr lvl="1"/>
            <a:r>
              <a:rPr lang="en-US" dirty="0" smtClean="0"/>
              <a:t>No submissions later than 3/9</a:t>
            </a:r>
          </a:p>
          <a:p>
            <a:r>
              <a:rPr lang="en-US" dirty="0" smtClean="0"/>
              <a:t>HW6 out soon!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53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in the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1"/>
                </a:solidFill>
              </a:rPr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accent1"/>
                </a:solidFill>
              </a:rPr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objective function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64300" y="1600199"/>
            <a:ext cx="259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BFS, DFS, A*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CSP, LP, 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534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in the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1"/>
                </a:solidFill>
              </a:rPr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accent1"/>
                </a:solidFill>
              </a:rPr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objective function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64300" y="1600199"/>
            <a:ext cx="2590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BFS, DFS, A*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>
                <a:solidFill>
                  <a:schemeClr val="accent1"/>
                </a:solidFill>
              </a:rPr>
              <a:t>Logic</a:t>
            </a:r>
            <a:endParaRPr lang="en-US" b="1" dirty="0">
              <a:solidFill>
                <a:schemeClr val="accent1"/>
              </a:solidFill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 smtClean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b="1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b="1" dirty="0" smtClean="0"/>
              <a:t>CSP, LP, 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Symbols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Implications</a:t>
            </a:r>
          </a:p>
        </p:txBody>
      </p:sp>
    </p:spTree>
    <p:extLst>
      <p:ext uri="{BB962C8B-B14F-4D97-AF65-F5344CB8AC3E}">
        <p14:creationId xmlns:p14="http://schemas.microsoft.com/office/powerpoint/2010/main" val="1335797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Symbols </a:t>
            </a:r>
            <a:r>
              <a:rPr lang="mr-IN" dirty="0" smtClean="0"/>
              <a:t>–</a:t>
            </a:r>
            <a:r>
              <a:rPr lang="en-US" dirty="0" smtClean="0"/>
              <a:t> each is true or false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Implications </a:t>
            </a:r>
            <a:r>
              <a:rPr lang="mr-IN" dirty="0" smtClean="0"/>
              <a:t>–</a:t>
            </a:r>
            <a:r>
              <a:rPr lang="en-US" dirty="0" smtClean="0"/>
              <a:t> conjunctions imply new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6665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Symbolic Descriptions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Every state has the same objects </a:t>
            </a:r>
          </a:p>
          <a:p>
            <a:pPr marL="0" indent="0">
              <a:buNone/>
            </a:pPr>
            <a:r>
              <a:rPr lang="en-US" dirty="0"/>
              <a:t>P</a:t>
            </a:r>
            <a:r>
              <a:rPr lang="en-US" dirty="0" smtClean="0"/>
              <a:t>roperties and relationships of those objects change (i.e., locations)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Define states as set of symbols that represent whether those properties are true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68268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Symbols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H="1">
            <a:off x="5029200" y="4637265"/>
            <a:ext cx="38851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5422989" y="3671092"/>
            <a:ext cx="835945" cy="90267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6632303" y="3671092"/>
            <a:ext cx="835945" cy="902673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7843455" y="3673258"/>
            <a:ext cx="835945" cy="902673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449911" y="2427945"/>
            <a:ext cx="1148083" cy="1158672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667306" y="39751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11906" y="39761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05706" y="39761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692627" y="2768600"/>
            <a:ext cx="120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A</a:t>
            </a:r>
            <a:r>
              <a:rPr lang="en-US" dirty="0" smtClean="0"/>
              <a:t>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57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Symbols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A-on-Table		A-In-Hand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B-on-Table		B-In-Hand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C-on-Table		C-In-Hand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Hand-Empty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A-on-B	B-on-A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A-on-C	C-on-A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B-on-C	C-on-B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H="1">
            <a:off x="5029200" y="4637265"/>
            <a:ext cx="38851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5422989" y="3671092"/>
            <a:ext cx="835945" cy="90267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6632303" y="3671092"/>
            <a:ext cx="835945" cy="902673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7843455" y="3673258"/>
            <a:ext cx="835945" cy="902673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449911" y="2427945"/>
            <a:ext cx="1148083" cy="1158672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667306" y="39751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11906" y="39761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05706" y="39761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692627" y="2768600"/>
            <a:ext cx="120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A</a:t>
            </a:r>
            <a:r>
              <a:rPr lang="en-US" dirty="0" smtClean="0"/>
              <a:t>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29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Symbols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3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A-on-Table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		A-In-Hand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3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B-on-Table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		B-In-Hand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3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C-on-Table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		C-In-Hand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3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Hand-Empty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A-on-B	B-on-A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A-on-C	C-on-A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B-on-C	C-on-B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H="1">
            <a:off x="5029200" y="4637265"/>
            <a:ext cx="38851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5422989" y="3671092"/>
            <a:ext cx="835945" cy="90267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6632303" y="3671092"/>
            <a:ext cx="835945" cy="902673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7843455" y="3673258"/>
            <a:ext cx="835945" cy="902673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449911" y="2427945"/>
            <a:ext cx="1148083" cy="1158672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667306" y="39751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11906" y="39761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05706" y="39761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692627" y="2768600"/>
            <a:ext cx="120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A</a:t>
            </a:r>
            <a:r>
              <a:rPr lang="en-US" dirty="0" smtClean="0"/>
              <a:t>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82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Implications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What are the implications of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A-on-Table[t]?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H="1">
            <a:off x="5029200" y="4637265"/>
            <a:ext cx="38851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5422989" y="3671092"/>
            <a:ext cx="835945" cy="90267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6632303" y="3671092"/>
            <a:ext cx="835945" cy="902673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7843455" y="3673258"/>
            <a:ext cx="835945" cy="902673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449911" y="2427945"/>
            <a:ext cx="1148083" cy="1158672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667306" y="39751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11906" y="39761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05706" y="39761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692627" y="2768600"/>
            <a:ext cx="120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A</a:t>
            </a:r>
            <a:r>
              <a:rPr lang="en-US" dirty="0" smtClean="0"/>
              <a:t>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76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686800" cy="5257800"/>
              </a:xfrm>
            </p:spPr>
            <p:txBody>
              <a:bodyPr>
                <a:norm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Create a Knowledge Base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	</a:t>
                </a:r>
                <a:r>
                  <a:rPr lang="en-US" dirty="0" smtClean="0"/>
                  <a:t>Implications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	</a:t>
                </a:r>
                <a:endParaRPr lang="en-US" sz="2800" dirty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Hand-Empty[t] AND A-on-Table[t] </a:t>
                </a:r>
                <a:endParaRPr lang="en-US" sz="2800" b="0" i="1" dirty="0" smtClean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ea typeface="Avenir Book" charset="0"/>
                    <a:cs typeface="Avenir Book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charset="0"/>
                        <a:ea typeface="Avenir Book" charset="0"/>
                        <a:cs typeface="Avenir Book" charset="0"/>
                      </a:rPr>
                      <m:t>↔</m:t>
                    </m:r>
                  </m:oMath>
                </a14:m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 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A-In-Hand[t-1] AND 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Hand-Empty[t-2] AND</a:t>
                </a:r>
                <a:endParaRPr lang="en-US" sz="2800" b="0" dirty="0" smtClean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(A-on-B[t-2] OR A-on-C[t-2])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686800" cy="5257800"/>
              </a:xfrm>
              <a:blipFill rotWithShape="0">
                <a:blip r:embed="rId2"/>
                <a:stretch>
                  <a:fillRect l="-1754" t="-1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/>
          <p:cNvCxnSpPr>
            <a:cxnSpLocks noChangeAspect="1"/>
          </p:cNvCxnSpPr>
          <p:nvPr/>
        </p:nvCxnSpPr>
        <p:spPr>
          <a:xfrm flipH="1">
            <a:off x="5029200" y="4637265"/>
            <a:ext cx="38851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5422989" y="3671092"/>
            <a:ext cx="835945" cy="90267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6632303" y="3671092"/>
            <a:ext cx="835945" cy="902673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7843455" y="3673258"/>
            <a:ext cx="835945" cy="902673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449911" y="2427945"/>
            <a:ext cx="1148083" cy="1158672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667306" y="39751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11906" y="39761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05706" y="39761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692627" y="2768600"/>
            <a:ext cx="120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A</a:t>
            </a:r>
            <a:r>
              <a:rPr lang="en-US" dirty="0" smtClean="0"/>
              <a:t>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38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Planning, Thus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objective function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4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686800" cy="5257800"/>
              </a:xfrm>
            </p:spPr>
            <p:txBody>
              <a:bodyPr>
                <a:norm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Create a Knowledge Base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	</a:t>
                </a:r>
                <a:r>
                  <a:rPr lang="en-US" dirty="0" smtClean="0"/>
                  <a:t>Implications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	</a:t>
                </a:r>
                <a:endParaRPr lang="en-US" sz="2800" dirty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Hand-Empty[t] AND A-on-Table[t] </a:t>
                </a:r>
                <a:endParaRPr lang="en-US" sz="2800" b="0" i="1" dirty="0" smtClean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ea typeface="Avenir Book" charset="0"/>
                    <a:cs typeface="Avenir Book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charset="0"/>
                        <a:ea typeface="Avenir Book" charset="0"/>
                        <a:cs typeface="Avenir Book" charset="0"/>
                      </a:rPr>
                      <m:t>↔</m:t>
                    </m:r>
                  </m:oMath>
                </a14:m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 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A-In-Hand[t-1] AND 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Hand-Empty[t-2] AND</a:t>
                </a:r>
                <a:endParaRPr lang="en-US" sz="2800" b="0" dirty="0" smtClean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(A-on-B[t-2] OR A-on-C[t-2])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sz="2800" dirty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Is this enough?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686800" cy="5257800"/>
              </a:xfrm>
              <a:blipFill rotWithShape="0">
                <a:blip r:embed="rId2"/>
                <a:stretch>
                  <a:fillRect l="-1754" t="-1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/>
          <p:cNvCxnSpPr>
            <a:cxnSpLocks noChangeAspect="1"/>
          </p:cNvCxnSpPr>
          <p:nvPr/>
        </p:nvCxnSpPr>
        <p:spPr>
          <a:xfrm flipH="1">
            <a:off x="5029200" y="4637265"/>
            <a:ext cx="38851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5422989" y="3671092"/>
            <a:ext cx="835945" cy="90267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6632303" y="3671092"/>
            <a:ext cx="835945" cy="902673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7843455" y="3673258"/>
            <a:ext cx="835945" cy="902673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449911" y="2427945"/>
            <a:ext cx="1148083" cy="1158672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667306" y="39751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11906" y="39761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05706" y="39761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692627" y="2768600"/>
            <a:ext cx="120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A</a:t>
            </a:r>
            <a:r>
              <a:rPr lang="en-US" dirty="0" smtClean="0"/>
              <a:t>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133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686800" cy="5257800"/>
              </a:xfrm>
            </p:spPr>
            <p:txBody>
              <a:bodyPr>
                <a:norm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 smtClean="0"/>
                  <a:t>Create a Knowledge Base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	</a:t>
                </a:r>
                <a:r>
                  <a:rPr lang="en-US" dirty="0" smtClean="0"/>
                  <a:t>Implications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	</a:t>
                </a:r>
                <a:endParaRPr lang="en-US" sz="2800" dirty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Hand-Empty[t] AND A-on-Table[t] </a:t>
                </a:r>
                <a:endParaRPr lang="en-US" sz="2800" b="0" i="1" dirty="0" smtClean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ea typeface="Avenir Book" charset="0"/>
                    <a:cs typeface="Avenir Book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charset="0"/>
                        <a:ea typeface="Avenir Book" charset="0"/>
                        <a:cs typeface="Avenir Book" charset="0"/>
                      </a:rPr>
                      <m:t>↔</m:t>
                    </m:r>
                  </m:oMath>
                </a14:m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 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A-In-Hand[t-1] AND 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Hand-Empty[t-2] AND</a:t>
                </a:r>
                <a:endParaRPr lang="en-US" sz="2800" b="0" dirty="0" smtClean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(A-on-B[t-2] OR A-on-C[t-2])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sz="2800" dirty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Is this enough? Need to specify !Hand-Empty[t-1]</a:t>
                </a:r>
                <a:r>
                  <a:rPr lang="mr-IN" sz="2800" b="0" dirty="0" smtClean="0">
                    <a:solidFill>
                      <a:schemeClr val="accent4">
                        <a:lumMod val="75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…</a:t>
                </a:r>
                <a:endParaRPr lang="en-US" sz="2800" b="0" dirty="0" smtClean="0">
                  <a:solidFill>
                    <a:schemeClr val="accent4">
                      <a:lumMod val="7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686800" cy="5257800"/>
              </a:xfrm>
              <a:blipFill rotWithShape="0">
                <a:blip r:embed="rId2"/>
                <a:stretch>
                  <a:fillRect l="-1754" t="-1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/>
          <p:cNvCxnSpPr>
            <a:cxnSpLocks noChangeAspect="1"/>
          </p:cNvCxnSpPr>
          <p:nvPr/>
        </p:nvCxnSpPr>
        <p:spPr>
          <a:xfrm flipH="1">
            <a:off x="5029200" y="4637265"/>
            <a:ext cx="38851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5422989" y="3671092"/>
            <a:ext cx="835945" cy="90267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6632303" y="3671092"/>
            <a:ext cx="835945" cy="902673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7843455" y="3673258"/>
            <a:ext cx="835945" cy="902673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449911" y="2427945"/>
            <a:ext cx="1148083" cy="1158672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667306" y="39751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11906" y="39761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05706" y="39761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692627" y="2768600"/>
            <a:ext cx="120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A</a:t>
            </a:r>
            <a:r>
              <a:rPr lang="en-US" dirty="0" smtClean="0"/>
              <a:t>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3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	Symbols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dirty="0"/>
              <a:t>	</a:t>
            </a:r>
            <a:r>
              <a:rPr lang="en-US" dirty="0" smtClean="0"/>
              <a:t>Implications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Check whether the KB entails a query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Query </a:t>
            </a:r>
            <a:r>
              <a:rPr lang="mr-IN" dirty="0" smtClean="0"/>
              <a:t>–</a:t>
            </a:r>
            <a:r>
              <a:rPr lang="en-US" dirty="0" smtClean="0"/>
              <a:t> a subset of symbols in model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93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Logical 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	Symbols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dirty="0"/>
              <a:t>	</a:t>
            </a:r>
            <a:r>
              <a:rPr lang="en-US" dirty="0" smtClean="0"/>
              <a:t>Implications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Check whether the KB entails a query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Query </a:t>
            </a:r>
            <a:r>
              <a:rPr lang="mr-IN" dirty="0" smtClean="0"/>
              <a:t>–</a:t>
            </a:r>
            <a:r>
              <a:rPr lang="en-US" dirty="0" smtClean="0"/>
              <a:t> a subset of symbols in model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B-on-C[t] AND C-on-A[t] AND </a:t>
            </a:r>
            <a:r>
              <a:rPr lang="en-US" dirty="0" err="1" smtClean="0">
                <a:solidFill>
                  <a:schemeClr val="accent4">
                    <a:lumMod val="75000"/>
                  </a:schemeClr>
                </a:solidFill>
              </a:rPr>
              <a:t>HandEmpty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[t]?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53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Partially-Specified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didn’t tell you what all goal symbols needed to be, only some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There are potentially many goal states that could 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satisfy </a:t>
            </a:r>
            <a:r>
              <a:rPr lang="en-US" dirty="0" smtClean="0"/>
              <a:t>this goal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only need to search for one satisfying assignment of 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439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of Logic 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need symbols for each time step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actions (e.g., picking a block) are implicitly represented as the implications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Easy to incorrectly specify an implication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 many symbols means it is hard to debug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1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Classical 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Also partially-specified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	</a:t>
            </a:r>
            <a:r>
              <a:rPr lang="en-US" strike="sngStrike" dirty="0" smtClean="0"/>
              <a:t>Symbols</a:t>
            </a:r>
            <a:r>
              <a:rPr lang="en-US" dirty="0" smtClean="0"/>
              <a:t> Predicates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dirty="0"/>
              <a:t>	</a:t>
            </a:r>
            <a:r>
              <a:rPr lang="en-US" strike="sngStrike" dirty="0"/>
              <a:t>Implications</a:t>
            </a:r>
            <a:r>
              <a:rPr lang="en-US" dirty="0"/>
              <a:t> </a:t>
            </a:r>
            <a:r>
              <a:rPr lang="en-US" dirty="0" smtClean="0"/>
              <a:t>Operators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Check whether the KB entails a query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A goal state (conjunction of predicates)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87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7762"/>
          </a:xfrm>
        </p:spPr>
        <p:txBody>
          <a:bodyPr numCol="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Can be symbols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A-on-Table, A-In-Hand,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B-on-Table, B-In-Hand,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C-on-Table, C-In-Hand,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Hand-Empty,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	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A-on-B, B-on-A, 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A-on-C, C-on-A,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B-on-C, C-on-B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Clear-A, Clear-B,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Clear-C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368800" y="1536700"/>
            <a:ext cx="0" cy="4902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82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7300"/>
          </a:xfrm>
        </p:spPr>
        <p:txBody>
          <a:bodyPr numCol="2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Can be symbols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A-on-Table, A-In-Hand,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B-on-Table, B-In-Hand,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C-on-Table, C-In-Hand,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Hand-Empty,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	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A-on-B, B-on-A, 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A-on-C, C-on-A,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B-on-C, C-on-B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Clear-A, Clear-B,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Clear-C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Can be functional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Instances: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A, B, 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Propositions:</a:t>
            </a:r>
            <a:endParaRPr lang="en-US" sz="28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/>
              <a:t> </a:t>
            </a:r>
            <a:r>
              <a:rPr lang="en-US" sz="2800" dirty="0" smtClean="0"/>
              <a:t>   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In-Hand(A)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   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On-Table(B)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   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On-Block(B,C) 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    </a:t>
            </a:r>
            <a:r>
              <a:rPr lang="en-US" sz="2800" dirty="0" err="1">
                <a:solidFill>
                  <a:schemeClr val="accent4">
                    <a:lumMod val="75000"/>
                  </a:schemeClr>
                </a:solidFill>
              </a:rPr>
              <a:t>HandEmpty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     Clear(A)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368800" y="1536700"/>
            <a:ext cx="0" cy="4902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13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Are there other functions that we could use?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357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Block Stacking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714500"/>
            <a:ext cx="3979333" cy="29845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200" y="1290638"/>
            <a:ext cx="4114800" cy="4114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9700" y="4822498"/>
            <a:ext cx="8877300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F0000"/>
                </a:solidFill>
                <a:latin typeface="Avenir Light"/>
                <a:cs typeface="Avenir Light"/>
              </a:rPr>
              <a:t>Start state: </a:t>
            </a:r>
            <a:r>
              <a:rPr lang="en-US" sz="3600" dirty="0" smtClean="0">
                <a:latin typeface="Avenir Light"/>
                <a:cs typeface="Avenir Light"/>
              </a:rPr>
              <a:t>A, B, C on table</a:t>
            </a:r>
          </a:p>
          <a:p>
            <a:pPr algn="ctr"/>
            <a:r>
              <a:rPr lang="en-US" sz="3600" b="1" dirty="0" smtClean="0">
                <a:solidFill>
                  <a:srgbClr val="FF0000"/>
                </a:solidFill>
                <a:latin typeface="Avenir Light"/>
                <a:cs typeface="Avenir Light"/>
              </a:rPr>
              <a:t>Goal: </a:t>
            </a:r>
            <a:r>
              <a:rPr lang="en-US" sz="3600" dirty="0" smtClean="0">
                <a:latin typeface="Avenir Light"/>
                <a:cs typeface="Avenir Light"/>
              </a:rPr>
              <a:t>Block B on C and C on A</a:t>
            </a:r>
          </a:p>
          <a:p>
            <a:pPr algn="ctr"/>
            <a:r>
              <a:rPr lang="en-US" sz="3600" b="1" dirty="0" smtClean="0">
                <a:solidFill>
                  <a:srgbClr val="FF0000"/>
                </a:solidFill>
                <a:latin typeface="Avenir Light"/>
                <a:cs typeface="Avenir Light"/>
              </a:rPr>
              <a:t>Actions: </a:t>
            </a:r>
            <a:r>
              <a:rPr lang="en-US" sz="3600" dirty="0" smtClean="0">
                <a:latin typeface="Avenir Light"/>
                <a:cs typeface="Avenir Light"/>
              </a:rPr>
              <a:t>?</a:t>
            </a:r>
            <a:endParaRPr lang="en-US" sz="3600" dirty="0">
              <a:latin typeface="Avenir Light"/>
              <a:cs typeface="Avenir Ligh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28889"/>
          <a:stretch/>
        </p:blipFill>
        <p:spPr>
          <a:xfrm>
            <a:off x="83527" y="2050172"/>
            <a:ext cx="4945673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80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Are there other functions that we could use?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YES!!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Your challenge is finding a representation that works for </a:t>
            </a:r>
            <a:r>
              <a:rPr lang="en-US" smtClean="0"/>
              <a:t>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3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Piazza Poll </a:t>
            </a:r>
            <a:r>
              <a:rPr lang="mr-IN" dirty="0" smtClean="0"/>
              <a:t>–</a:t>
            </a:r>
            <a:r>
              <a:rPr lang="en-US" dirty="0" smtClean="0"/>
              <a:t> Check all that apply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700"/>
          </a:xfrm>
        </p:spPr>
        <p:txBody>
          <a:bodyPr numCol="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Instances: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A, B, C</a:t>
            </a: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Propositions:</a:t>
            </a:r>
            <a:endParaRPr lang="en-US" sz="28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/>
              <a:t> </a:t>
            </a:r>
            <a:r>
              <a:rPr lang="en-US" sz="2800" dirty="0" smtClean="0"/>
              <a:t>   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1) In-Hand(A)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/>
              <a:t>  </a:t>
            </a:r>
            <a:r>
              <a:rPr lang="en-US" sz="2800" dirty="0" smtClean="0"/>
              <a:t>  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2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) In-Hand(B)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/>
              <a:t> </a:t>
            </a:r>
            <a:r>
              <a:rPr lang="en-US" sz="2800" dirty="0" smtClean="0"/>
              <a:t>   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3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) In-Hand(C)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    4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)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On-Table(A)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   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5) On-Table(B)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    6) On-Table(C)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     7) On-Block(B,C)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     8) On-Block(A,B)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    9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)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</a:rPr>
              <a:t>HandEmpty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6" name="Straight Connector 5"/>
          <p:cNvCxnSpPr>
            <a:cxnSpLocks noChangeAspect="1"/>
          </p:cNvCxnSpPr>
          <p:nvPr/>
        </p:nvCxnSpPr>
        <p:spPr>
          <a:xfrm flipH="1">
            <a:off x="5029200" y="4637265"/>
            <a:ext cx="38851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5422989" y="3671092"/>
            <a:ext cx="835945" cy="90267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632303" y="3671092"/>
            <a:ext cx="835945" cy="902673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7843455" y="3673258"/>
            <a:ext cx="835945" cy="902673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6449911" y="2427945"/>
            <a:ext cx="1148083" cy="1158672"/>
            <a:chOff x="4399967" y="1188457"/>
            <a:chExt cx="468619" cy="394217"/>
          </a:xfrm>
        </p:grpSpPr>
        <p:sp>
          <p:nvSpPr>
            <p:cNvPr id="11" name="Rectangle 1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67306" y="39751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11906" y="39761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05706" y="39761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692627" y="2768600"/>
            <a:ext cx="120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A</a:t>
            </a:r>
            <a:r>
              <a:rPr lang="en-US" dirty="0" smtClean="0"/>
              <a:t>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07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Piazza Poll </a:t>
            </a:r>
            <a:r>
              <a:rPr lang="mr-IN" dirty="0" smtClean="0"/>
              <a:t>–</a:t>
            </a:r>
            <a:r>
              <a:rPr lang="en-US" dirty="0" smtClean="0"/>
              <a:t> Check all that apply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700"/>
          </a:xfrm>
        </p:spPr>
        <p:txBody>
          <a:bodyPr numCol="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Instances: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A, B, C</a:t>
            </a: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Propositions:</a:t>
            </a:r>
            <a:endParaRPr lang="en-US" sz="2800" dirty="0"/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/>
              <a:t> </a:t>
            </a:r>
            <a:r>
              <a:rPr lang="en-US" sz="2800" dirty="0" smtClean="0"/>
              <a:t>   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1) In-Hand(A)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/>
              <a:t>  </a:t>
            </a:r>
            <a:r>
              <a:rPr lang="en-US" sz="2800" dirty="0" smtClean="0"/>
              <a:t>  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2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) In-Hand(B)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/>
              <a:t> </a:t>
            </a:r>
            <a:r>
              <a:rPr lang="en-US" sz="2800" dirty="0" smtClean="0"/>
              <a:t>   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3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) In-Hand(C)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    4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)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On-Table(A)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   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5) On-Table(B)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    6) On-Table(C)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     7) On-Block(B,C) 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     8) On-Block(A,B)</a:t>
            </a: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    9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</a:rPr>
              <a:t>)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</a:rPr>
              <a:t>HandEmpty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4934589" y="2500676"/>
            <a:ext cx="3752211" cy="2161473"/>
            <a:chOff x="5274359" y="1800434"/>
            <a:chExt cx="1266670" cy="729669"/>
          </a:xfrm>
        </p:grpSpPr>
        <p:cxnSp>
          <p:nvCxnSpPr>
            <p:cNvPr id="18" name="Straight Connector 17"/>
            <p:cNvCxnSpPr>
              <a:cxnSpLocks noChangeAspect="1"/>
            </p:cNvCxnSpPr>
            <p:nvPr/>
          </p:nvCxnSpPr>
          <p:spPr>
            <a:xfrm flipV="1">
              <a:off x="5274359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>
              <a:spLocks noChangeAspect="1"/>
            </p:cNvSpPr>
            <p:nvPr/>
          </p:nvSpPr>
          <p:spPr>
            <a:xfrm>
              <a:off x="5423366" y="1915867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>
              <a:spLocks noChangeAspect="1"/>
            </p:cNvSpPr>
            <p:nvPr/>
          </p:nvSpPr>
          <p:spPr>
            <a:xfrm>
              <a:off x="5423366" y="222298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879733" y="1800434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5937073" y="1883639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743506" y="31623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56206" y="40269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267506" y="30744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08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Classical 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Also partially-specified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Knowledge Base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	</a:t>
            </a:r>
            <a:r>
              <a:rPr lang="en-US" strike="sngStrike" dirty="0" smtClean="0"/>
              <a:t>Symbols</a:t>
            </a:r>
            <a:r>
              <a:rPr lang="en-US" dirty="0" smtClean="0"/>
              <a:t> Predicates 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dirty="0"/>
              <a:t>	</a:t>
            </a:r>
            <a:r>
              <a:rPr lang="en-US" strike="sngStrike" dirty="0"/>
              <a:t>Implications</a:t>
            </a: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Operators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Check whether the KB entails a query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A goal state (conjunction of predicates)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0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of Operators (Actions)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Actions can </a:t>
            </a:r>
            <a:r>
              <a:rPr lang="en-US" sz="2800" dirty="0"/>
              <a:t>be applied only </a:t>
            </a:r>
            <a:r>
              <a:rPr lang="en-US" sz="2800" dirty="0" smtClean="0"/>
              <a:t>if all conditions </a:t>
            </a:r>
            <a:r>
              <a:rPr lang="en-US" sz="2800" dirty="0"/>
              <a:t>are met</a:t>
            </a:r>
          </a:p>
          <a:p>
            <a:pPr marL="0" indent="0">
              <a:buNone/>
            </a:pPr>
            <a:r>
              <a:rPr lang="en-US" sz="2800" dirty="0"/>
              <a:t>Actions change the state of the </a:t>
            </a:r>
            <a:r>
              <a:rPr lang="en-US" sz="2800" dirty="0" smtClean="0"/>
              <a:t>world</a:t>
            </a:r>
          </a:p>
          <a:p>
            <a:pPr marL="0" indent="0">
              <a:buNone/>
            </a:pPr>
            <a:r>
              <a:rPr lang="en-US" sz="2800" dirty="0" smtClean="0"/>
              <a:t>	Represented as effects </a:t>
            </a:r>
            <a:r>
              <a:rPr lang="en-US" sz="2800" dirty="0"/>
              <a:t>that add/delete predicates 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Unlike the implications, we can represent actions with symbolic descriptions (e.g., pick-up, put-down)</a:t>
            </a:r>
          </a:p>
        </p:txBody>
      </p:sp>
    </p:spTree>
    <p:extLst>
      <p:ext uri="{BB962C8B-B14F-4D97-AF65-F5344CB8AC3E}">
        <p14:creationId xmlns:p14="http://schemas.microsoft.com/office/powerpoint/2010/main" val="72502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01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Block Stacking States </a:t>
            </a:r>
            <a:r>
              <a:rPr lang="mr-IN" dirty="0" smtClean="0"/>
              <a:t>–</a:t>
            </a:r>
            <a:r>
              <a:rPr lang="en-US" dirty="0" smtClean="0"/>
              <a:t> Conjunctions of Predicates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>
            <a:cxnSpLocks noChangeAspect="1"/>
          </p:cNvCxnSpPr>
          <p:nvPr/>
        </p:nvCxnSpPr>
        <p:spPr>
          <a:xfrm flipV="1">
            <a:off x="3169081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cxnSpLocks noChangeAspect="1"/>
          </p:cNvCxnSpPr>
          <p:nvPr/>
        </p:nvCxnSpPr>
        <p:spPr>
          <a:xfrm flipV="1">
            <a:off x="3169081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cxnSpLocks noChangeAspect="1"/>
          </p:cNvCxnSpPr>
          <p:nvPr/>
        </p:nvCxnSpPr>
        <p:spPr>
          <a:xfrm flipV="1">
            <a:off x="4718829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cxnSpLocks noChangeAspect="1"/>
          </p:cNvCxnSpPr>
          <p:nvPr/>
        </p:nvCxnSpPr>
        <p:spPr>
          <a:xfrm flipV="1">
            <a:off x="4718829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>
            <a:cxnSpLocks noChangeAspect="1"/>
          </p:cNvCxnSpPr>
          <p:nvPr/>
        </p:nvCxnSpPr>
        <p:spPr>
          <a:xfrm flipV="1">
            <a:off x="6210330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>
            <a:spLocks noChangeAspect="1"/>
          </p:cNvSpPr>
          <p:nvPr/>
        </p:nvSpPr>
        <p:spPr>
          <a:xfrm>
            <a:off x="6361979" y="502414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>
            <a:spLocks noChangeAspect="1"/>
          </p:cNvSpPr>
          <p:nvPr/>
        </p:nvSpPr>
        <p:spPr>
          <a:xfrm>
            <a:off x="6361979" y="471471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>
            <a:cxnSpLocks noChangeAspect="1"/>
          </p:cNvCxnSpPr>
          <p:nvPr/>
        </p:nvCxnSpPr>
        <p:spPr>
          <a:xfrm flipV="1">
            <a:off x="6210330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ectangle 183"/>
          <p:cNvSpPr>
            <a:spLocks noChangeAspect="1"/>
          </p:cNvSpPr>
          <p:nvPr/>
        </p:nvSpPr>
        <p:spPr>
          <a:xfrm>
            <a:off x="6361979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>
            <a:spLocks noChangeAspect="1"/>
          </p:cNvSpPr>
          <p:nvPr/>
        </p:nvSpPr>
        <p:spPr>
          <a:xfrm>
            <a:off x="6361979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>
            <a:spLocks noChangeAspect="1"/>
          </p:cNvSpPr>
          <p:nvPr/>
        </p:nvSpPr>
        <p:spPr>
          <a:xfrm>
            <a:off x="6361979" y="615887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Connector 190"/>
          <p:cNvCxnSpPr>
            <a:cxnSpLocks noChangeAspect="1"/>
          </p:cNvCxnSpPr>
          <p:nvPr/>
        </p:nvCxnSpPr>
        <p:spPr>
          <a:xfrm flipV="1">
            <a:off x="7636946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>
            <a:spLocks noChangeAspect="1"/>
          </p:cNvSpPr>
          <p:nvPr/>
        </p:nvSpPr>
        <p:spPr>
          <a:xfrm>
            <a:off x="8282207" y="502414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>
            <a:spLocks noChangeAspect="1"/>
          </p:cNvSpPr>
          <p:nvPr/>
        </p:nvSpPr>
        <p:spPr>
          <a:xfrm>
            <a:off x="8282207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>
            <a:cxnSpLocks noChangeAspect="1"/>
          </p:cNvCxnSpPr>
          <p:nvPr/>
        </p:nvCxnSpPr>
        <p:spPr>
          <a:xfrm flipV="1">
            <a:off x="7636946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>
            <a:spLocks noChangeAspect="1"/>
          </p:cNvSpPr>
          <p:nvPr/>
        </p:nvSpPr>
        <p:spPr>
          <a:xfrm>
            <a:off x="8282207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>
            <a:spLocks noChangeAspect="1"/>
          </p:cNvSpPr>
          <p:nvPr/>
        </p:nvSpPr>
        <p:spPr>
          <a:xfrm>
            <a:off x="8282207" y="644672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>
            <a:spLocks noChangeAspect="1"/>
          </p:cNvSpPr>
          <p:nvPr/>
        </p:nvSpPr>
        <p:spPr>
          <a:xfrm>
            <a:off x="8282207" y="613960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>
            <a:spLocks noChangeAspect="1"/>
          </p:cNvSpPr>
          <p:nvPr/>
        </p:nvSpPr>
        <p:spPr>
          <a:xfrm>
            <a:off x="3318088" y="502182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>
            <a:spLocks noChangeAspect="1"/>
          </p:cNvSpPr>
          <p:nvPr/>
        </p:nvSpPr>
        <p:spPr>
          <a:xfrm>
            <a:off x="331808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>
            <a:spLocks noChangeAspect="1"/>
          </p:cNvSpPr>
          <p:nvPr/>
        </p:nvSpPr>
        <p:spPr>
          <a:xfrm>
            <a:off x="536144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>
            <a:spLocks noChangeAspect="1"/>
          </p:cNvSpPr>
          <p:nvPr/>
        </p:nvSpPr>
        <p:spPr>
          <a:xfrm>
            <a:off x="5361448" y="502182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>
            <a:spLocks noChangeAspect="1"/>
          </p:cNvSpPr>
          <p:nvPr/>
        </p:nvSpPr>
        <p:spPr>
          <a:xfrm>
            <a:off x="3318088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>
            <a:spLocks noChangeAspect="1"/>
          </p:cNvSpPr>
          <p:nvPr/>
        </p:nvSpPr>
        <p:spPr>
          <a:xfrm>
            <a:off x="331808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>
            <a:spLocks noChangeAspect="1"/>
          </p:cNvSpPr>
          <p:nvPr/>
        </p:nvSpPr>
        <p:spPr>
          <a:xfrm>
            <a:off x="3318088" y="583248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>
            <a:spLocks noChangeAspect="1"/>
          </p:cNvSpPr>
          <p:nvPr/>
        </p:nvSpPr>
        <p:spPr>
          <a:xfrm>
            <a:off x="5361448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>
            <a:spLocks noChangeAspect="1"/>
          </p:cNvSpPr>
          <p:nvPr/>
        </p:nvSpPr>
        <p:spPr>
          <a:xfrm>
            <a:off x="536144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>
            <a:spLocks noChangeAspect="1"/>
          </p:cNvSpPr>
          <p:nvPr/>
        </p:nvSpPr>
        <p:spPr>
          <a:xfrm>
            <a:off x="5361448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374649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777878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481060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771434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>
            <a:spLocks noChangeAspect="1"/>
          </p:cNvSpPr>
          <p:nvPr/>
        </p:nvSpPr>
        <p:spPr>
          <a:xfrm>
            <a:off x="6855591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>
            <a:spLocks noChangeAspect="1"/>
          </p:cNvSpPr>
          <p:nvPr/>
        </p:nvSpPr>
        <p:spPr>
          <a:xfrm>
            <a:off x="7788595" y="4714710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>
            <a:spLocks noChangeAspect="1"/>
          </p:cNvSpPr>
          <p:nvPr/>
        </p:nvSpPr>
        <p:spPr>
          <a:xfrm>
            <a:off x="3811700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>
            <a:spLocks noChangeAspect="1"/>
          </p:cNvSpPr>
          <p:nvPr/>
        </p:nvSpPr>
        <p:spPr>
          <a:xfrm>
            <a:off x="4867836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3747184" y="5962679"/>
            <a:ext cx="468619" cy="394217"/>
            <a:chOff x="4399967" y="1188457"/>
            <a:chExt cx="468619" cy="394217"/>
          </a:xfrm>
        </p:grpSpPr>
        <p:sp>
          <p:nvSpPr>
            <p:cNvPr id="264" name="Rectangle 26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6786153" y="5975266"/>
            <a:ext cx="468619" cy="394217"/>
            <a:chOff x="4399967" y="1188457"/>
            <a:chExt cx="468619" cy="394217"/>
          </a:xfrm>
        </p:grpSpPr>
        <p:sp>
          <p:nvSpPr>
            <p:cNvPr id="267" name="Rectangle 26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4764070" y="5962679"/>
            <a:ext cx="468619" cy="394217"/>
            <a:chOff x="4399967" y="1188457"/>
            <a:chExt cx="468619" cy="394217"/>
          </a:xfrm>
        </p:grpSpPr>
        <p:sp>
          <p:nvSpPr>
            <p:cNvPr id="273" name="Rectangle 27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7708259" y="5956308"/>
            <a:ext cx="468619" cy="394217"/>
            <a:chOff x="4399967" y="1188457"/>
            <a:chExt cx="468619" cy="394217"/>
          </a:xfrm>
        </p:grpSpPr>
        <p:sp>
          <p:nvSpPr>
            <p:cNvPr id="276" name="Rectangle 27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0780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0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Block </a:t>
            </a:r>
            <a:r>
              <a:rPr lang="en-US" smtClean="0"/>
              <a:t>Stacking Operators (Actions)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>
            <a:cxnSpLocks noChangeAspect="1"/>
          </p:cNvCxnSpPr>
          <p:nvPr/>
        </p:nvCxnSpPr>
        <p:spPr>
          <a:xfrm flipV="1">
            <a:off x="3169081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cxnSpLocks noChangeAspect="1"/>
          </p:cNvCxnSpPr>
          <p:nvPr/>
        </p:nvCxnSpPr>
        <p:spPr>
          <a:xfrm flipV="1">
            <a:off x="3169081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cxnSpLocks noChangeAspect="1"/>
          </p:cNvCxnSpPr>
          <p:nvPr/>
        </p:nvCxnSpPr>
        <p:spPr>
          <a:xfrm flipV="1">
            <a:off x="4718829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cxnSpLocks noChangeAspect="1"/>
          </p:cNvCxnSpPr>
          <p:nvPr/>
        </p:nvCxnSpPr>
        <p:spPr>
          <a:xfrm flipV="1">
            <a:off x="4718829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>
            <a:cxnSpLocks noChangeAspect="1"/>
          </p:cNvCxnSpPr>
          <p:nvPr/>
        </p:nvCxnSpPr>
        <p:spPr>
          <a:xfrm flipV="1">
            <a:off x="6210330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>
            <a:spLocks noChangeAspect="1"/>
          </p:cNvSpPr>
          <p:nvPr/>
        </p:nvSpPr>
        <p:spPr>
          <a:xfrm>
            <a:off x="6361979" y="502414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>
            <a:spLocks noChangeAspect="1"/>
          </p:cNvSpPr>
          <p:nvPr/>
        </p:nvSpPr>
        <p:spPr>
          <a:xfrm>
            <a:off x="6361979" y="471471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>
            <a:cxnSpLocks noChangeAspect="1"/>
          </p:cNvCxnSpPr>
          <p:nvPr/>
        </p:nvCxnSpPr>
        <p:spPr>
          <a:xfrm flipV="1">
            <a:off x="6210330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ectangle 183"/>
          <p:cNvSpPr>
            <a:spLocks noChangeAspect="1"/>
          </p:cNvSpPr>
          <p:nvPr/>
        </p:nvSpPr>
        <p:spPr>
          <a:xfrm>
            <a:off x="6361979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>
            <a:spLocks noChangeAspect="1"/>
          </p:cNvSpPr>
          <p:nvPr/>
        </p:nvSpPr>
        <p:spPr>
          <a:xfrm>
            <a:off x="6361979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>
            <a:spLocks noChangeAspect="1"/>
          </p:cNvSpPr>
          <p:nvPr/>
        </p:nvSpPr>
        <p:spPr>
          <a:xfrm>
            <a:off x="6361979" y="615887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Connector 190"/>
          <p:cNvCxnSpPr>
            <a:cxnSpLocks noChangeAspect="1"/>
          </p:cNvCxnSpPr>
          <p:nvPr/>
        </p:nvCxnSpPr>
        <p:spPr>
          <a:xfrm flipV="1">
            <a:off x="7636946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>
            <a:spLocks noChangeAspect="1"/>
          </p:cNvSpPr>
          <p:nvPr/>
        </p:nvSpPr>
        <p:spPr>
          <a:xfrm>
            <a:off x="8282207" y="502414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>
            <a:spLocks noChangeAspect="1"/>
          </p:cNvSpPr>
          <p:nvPr/>
        </p:nvSpPr>
        <p:spPr>
          <a:xfrm>
            <a:off x="8282207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>
            <a:cxnSpLocks noChangeAspect="1"/>
          </p:cNvCxnSpPr>
          <p:nvPr/>
        </p:nvCxnSpPr>
        <p:spPr>
          <a:xfrm flipV="1">
            <a:off x="7636946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>
            <a:spLocks noChangeAspect="1"/>
          </p:cNvSpPr>
          <p:nvPr/>
        </p:nvSpPr>
        <p:spPr>
          <a:xfrm>
            <a:off x="8282207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>
            <a:spLocks noChangeAspect="1"/>
          </p:cNvSpPr>
          <p:nvPr/>
        </p:nvSpPr>
        <p:spPr>
          <a:xfrm>
            <a:off x="8282207" y="644672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>
            <a:spLocks noChangeAspect="1"/>
          </p:cNvSpPr>
          <p:nvPr/>
        </p:nvSpPr>
        <p:spPr>
          <a:xfrm>
            <a:off x="8282207" y="613960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>
            <a:spLocks noChangeAspect="1"/>
          </p:cNvSpPr>
          <p:nvPr/>
        </p:nvSpPr>
        <p:spPr>
          <a:xfrm>
            <a:off x="3318088" y="502182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>
            <a:spLocks noChangeAspect="1"/>
          </p:cNvSpPr>
          <p:nvPr/>
        </p:nvSpPr>
        <p:spPr>
          <a:xfrm>
            <a:off x="331808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>
            <a:spLocks noChangeAspect="1"/>
          </p:cNvSpPr>
          <p:nvPr/>
        </p:nvSpPr>
        <p:spPr>
          <a:xfrm>
            <a:off x="536144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>
            <a:spLocks noChangeAspect="1"/>
          </p:cNvSpPr>
          <p:nvPr/>
        </p:nvSpPr>
        <p:spPr>
          <a:xfrm>
            <a:off x="5361448" y="502182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>
            <a:spLocks noChangeAspect="1"/>
          </p:cNvSpPr>
          <p:nvPr/>
        </p:nvSpPr>
        <p:spPr>
          <a:xfrm>
            <a:off x="3318088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>
            <a:spLocks noChangeAspect="1"/>
          </p:cNvSpPr>
          <p:nvPr/>
        </p:nvSpPr>
        <p:spPr>
          <a:xfrm>
            <a:off x="331808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>
            <a:spLocks noChangeAspect="1"/>
          </p:cNvSpPr>
          <p:nvPr/>
        </p:nvSpPr>
        <p:spPr>
          <a:xfrm>
            <a:off x="3318088" y="583248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>
            <a:spLocks noChangeAspect="1"/>
          </p:cNvSpPr>
          <p:nvPr/>
        </p:nvSpPr>
        <p:spPr>
          <a:xfrm>
            <a:off x="5361448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>
            <a:spLocks noChangeAspect="1"/>
          </p:cNvSpPr>
          <p:nvPr/>
        </p:nvSpPr>
        <p:spPr>
          <a:xfrm>
            <a:off x="536144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>
            <a:spLocks noChangeAspect="1"/>
          </p:cNvSpPr>
          <p:nvPr/>
        </p:nvSpPr>
        <p:spPr>
          <a:xfrm>
            <a:off x="5361448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374649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777878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481060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771434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>
            <a:spLocks noChangeAspect="1"/>
          </p:cNvSpPr>
          <p:nvPr/>
        </p:nvSpPr>
        <p:spPr>
          <a:xfrm>
            <a:off x="6855591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>
            <a:spLocks noChangeAspect="1"/>
          </p:cNvSpPr>
          <p:nvPr/>
        </p:nvSpPr>
        <p:spPr>
          <a:xfrm>
            <a:off x="7788595" y="4714710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>
            <a:spLocks noChangeAspect="1"/>
          </p:cNvSpPr>
          <p:nvPr/>
        </p:nvSpPr>
        <p:spPr>
          <a:xfrm>
            <a:off x="3811700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>
            <a:spLocks noChangeAspect="1"/>
          </p:cNvSpPr>
          <p:nvPr/>
        </p:nvSpPr>
        <p:spPr>
          <a:xfrm>
            <a:off x="4867836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3747184" y="5962679"/>
            <a:ext cx="468619" cy="394217"/>
            <a:chOff x="4399967" y="1188457"/>
            <a:chExt cx="468619" cy="394217"/>
          </a:xfrm>
        </p:grpSpPr>
        <p:sp>
          <p:nvSpPr>
            <p:cNvPr id="264" name="Rectangle 26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6786153" y="5975266"/>
            <a:ext cx="468619" cy="394217"/>
            <a:chOff x="4399967" y="1188457"/>
            <a:chExt cx="468619" cy="394217"/>
          </a:xfrm>
        </p:grpSpPr>
        <p:sp>
          <p:nvSpPr>
            <p:cNvPr id="267" name="Rectangle 26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4764070" y="5962679"/>
            <a:ext cx="468619" cy="394217"/>
            <a:chOff x="4399967" y="1188457"/>
            <a:chExt cx="468619" cy="394217"/>
          </a:xfrm>
        </p:grpSpPr>
        <p:sp>
          <p:nvSpPr>
            <p:cNvPr id="273" name="Rectangle 27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7708259" y="5956308"/>
            <a:ext cx="468619" cy="394217"/>
            <a:chOff x="4399967" y="1188457"/>
            <a:chExt cx="468619" cy="394217"/>
          </a:xfrm>
        </p:grpSpPr>
        <p:sp>
          <p:nvSpPr>
            <p:cNvPr id="276" name="Rectangle 27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5" name="Straight Arrow Connector 144"/>
          <p:cNvCxnSpPr/>
          <p:nvPr/>
        </p:nvCxnSpPr>
        <p:spPr>
          <a:xfrm flipV="1">
            <a:off x="4520456" y="189357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4749052" y="189357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V="1">
            <a:off x="2179207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>
            <a:off x="2407803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 flipV="1">
            <a:off x="2182029" y="5331263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410625" y="5331263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698456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927052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V="1">
            <a:off x="735316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>
            <a:off x="963912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/>
          <p:nvPr/>
        </p:nvCxnSpPr>
        <p:spPr>
          <a:xfrm flipV="1">
            <a:off x="3657196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/>
          <p:cNvCxnSpPr/>
          <p:nvPr/>
        </p:nvCxnSpPr>
        <p:spPr>
          <a:xfrm>
            <a:off x="3885792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/>
          <p:cNvCxnSpPr/>
          <p:nvPr/>
        </p:nvCxnSpPr>
        <p:spPr>
          <a:xfrm flipV="1">
            <a:off x="3657196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/>
          <p:cNvCxnSpPr/>
          <p:nvPr/>
        </p:nvCxnSpPr>
        <p:spPr>
          <a:xfrm>
            <a:off x="3885792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/>
          <p:cNvCxnSpPr/>
          <p:nvPr/>
        </p:nvCxnSpPr>
        <p:spPr>
          <a:xfrm flipV="1">
            <a:off x="5153071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/>
          <p:cNvCxnSpPr/>
          <p:nvPr/>
        </p:nvCxnSpPr>
        <p:spPr>
          <a:xfrm>
            <a:off x="5381667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/>
          <p:cNvCxnSpPr/>
          <p:nvPr/>
        </p:nvCxnSpPr>
        <p:spPr>
          <a:xfrm flipV="1">
            <a:off x="5207903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227"/>
          <p:cNvCxnSpPr/>
          <p:nvPr/>
        </p:nvCxnSpPr>
        <p:spPr>
          <a:xfrm>
            <a:off x="5436499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/>
          <p:cNvCxnSpPr/>
          <p:nvPr/>
        </p:nvCxnSpPr>
        <p:spPr>
          <a:xfrm flipV="1">
            <a:off x="6649161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/>
          <p:nvPr/>
        </p:nvCxnSpPr>
        <p:spPr>
          <a:xfrm>
            <a:off x="6877757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/>
          <p:nvPr/>
        </p:nvCxnSpPr>
        <p:spPr>
          <a:xfrm flipV="1">
            <a:off x="6666183" y="5328483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/>
          <p:nvPr/>
        </p:nvCxnSpPr>
        <p:spPr>
          <a:xfrm>
            <a:off x="6894779" y="5328483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/>
          <p:cNvCxnSpPr/>
          <p:nvPr/>
        </p:nvCxnSpPr>
        <p:spPr>
          <a:xfrm flipV="1">
            <a:off x="8134435" y="5366862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/>
          <p:cNvCxnSpPr/>
          <p:nvPr/>
        </p:nvCxnSpPr>
        <p:spPr>
          <a:xfrm>
            <a:off x="8363031" y="5366862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/>
          <p:cNvCxnSpPr/>
          <p:nvPr/>
        </p:nvCxnSpPr>
        <p:spPr>
          <a:xfrm flipV="1">
            <a:off x="8097415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/>
          <p:cNvCxnSpPr/>
          <p:nvPr/>
        </p:nvCxnSpPr>
        <p:spPr>
          <a:xfrm>
            <a:off x="8326011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/>
          <p:cNvCxnSpPr/>
          <p:nvPr/>
        </p:nvCxnSpPr>
        <p:spPr>
          <a:xfrm flipH="1" flipV="1">
            <a:off x="7656249" y="297259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/>
          <p:cNvCxnSpPr/>
          <p:nvPr/>
        </p:nvCxnSpPr>
        <p:spPr>
          <a:xfrm>
            <a:off x="7939687" y="2915717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/>
          <p:nvPr/>
        </p:nvCxnSpPr>
        <p:spPr>
          <a:xfrm flipH="1" flipV="1">
            <a:off x="4797358" y="293541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/>
          <p:cNvCxnSpPr/>
          <p:nvPr/>
        </p:nvCxnSpPr>
        <p:spPr>
          <a:xfrm>
            <a:off x="5080796" y="2935411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/>
          <p:cNvCxnSpPr/>
          <p:nvPr/>
        </p:nvCxnSpPr>
        <p:spPr>
          <a:xfrm flipH="1" flipV="1">
            <a:off x="2000080" y="2936149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/>
          <p:nvPr/>
        </p:nvCxnSpPr>
        <p:spPr>
          <a:xfrm>
            <a:off x="2283518" y="2936148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/>
          <p:cNvCxnSpPr/>
          <p:nvPr/>
        </p:nvCxnSpPr>
        <p:spPr>
          <a:xfrm flipV="1">
            <a:off x="2200401" y="2075471"/>
            <a:ext cx="1546092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/>
          <p:nvPr/>
        </p:nvCxnSpPr>
        <p:spPr>
          <a:xfrm flipH="1">
            <a:off x="2512899" y="2075471"/>
            <a:ext cx="1602326" cy="33866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/>
          <p:nvPr/>
        </p:nvCxnSpPr>
        <p:spPr>
          <a:xfrm flipV="1">
            <a:off x="3924755" y="2961454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/>
          <p:nvPr/>
        </p:nvCxnSpPr>
        <p:spPr>
          <a:xfrm flipH="1">
            <a:off x="4237253" y="2961453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/>
          <p:cNvCxnSpPr/>
          <p:nvPr/>
        </p:nvCxnSpPr>
        <p:spPr>
          <a:xfrm flipV="1">
            <a:off x="6490677" y="2962192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/>
          <p:nvPr/>
        </p:nvCxnSpPr>
        <p:spPr>
          <a:xfrm flipH="1">
            <a:off x="6803175" y="2962191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/>
          <p:nvPr/>
        </p:nvCxnSpPr>
        <p:spPr>
          <a:xfrm flipH="1" flipV="1">
            <a:off x="5436499" y="1980682"/>
            <a:ext cx="1650114" cy="43344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/>
          <p:cNvCxnSpPr/>
          <p:nvPr/>
        </p:nvCxnSpPr>
        <p:spPr>
          <a:xfrm>
            <a:off x="5381667" y="2075471"/>
            <a:ext cx="1513112" cy="36893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/>
          <p:cNvCxnSpPr/>
          <p:nvPr/>
        </p:nvCxnSpPr>
        <p:spPr>
          <a:xfrm flipV="1">
            <a:off x="949228" y="2936150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/>
          <p:cNvCxnSpPr/>
          <p:nvPr/>
        </p:nvCxnSpPr>
        <p:spPr>
          <a:xfrm flipH="1">
            <a:off x="1261726" y="2936149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016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actions are represented?</a:t>
            </a:r>
            <a:br>
              <a:rPr lang="en-US" dirty="0" smtClean="0"/>
            </a:br>
            <a:r>
              <a:rPr lang="en-US" dirty="0" smtClean="0"/>
              <a:t>What are the rules for applying actions? 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>
            <a:cxnSpLocks noChangeAspect="1"/>
          </p:cNvCxnSpPr>
          <p:nvPr/>
        </p:nvCxnSpPr>
        <p:spPr>
          <a:xfrm flipV="1">
            <a:off x="3169081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cxnSpLocks noChangeAspect="1"/>
          </p:cNvCxnSpPr>
          <p:nvPr/>
        </p:nvCxnSpPr>
        <p:spPr>
          <a:xfrm flipV="1">
            <a:off x="3169081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cxnSpLocks noChangeAspect="1"/>
          </p:cNvCxnSpPr>
          <p:nvPr/>
        </p:nvCxnSpPr>
        <p:spPr>
          <a:xfrm flipV="1">
            <a:off x="4718829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cxnSpLocks noChangeAspect="1"/>
          </p:cNvCxnSpPr>
          <p:nvPr/>
        </p:nvCxnSpPr>
        <p:spPr>
          <a:xfrm flipV="1">
            <a:off x="4718829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>
            <a:cxnSpLocks noChangeAspect="1"/>
          </p:cNvCxnSpPr>
          <p:nvPr/>
        </p:nvCxnSpPr>
        <p:spPr>
          <a:xfrm flipV="1">
            <a:off x="6210330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>
            <a:spLocks noChangeAspect="1"/>
          </p:cNvSpPr>
          <p:nvPr/>
        </p:nvSpPr>
        <p:spPr>
          <a:xfrm>
            <a:off x="6361979" y="502414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>
            <a:spLocks noChangeAspect="1"/>
          </p:cNvSpPr>
          <p:nvPr/>
        </p:nvSpPr>
        <p:spPr>
          <a:xfrm>
            <a:off x="6361979" y="471471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>
            <a:cxnSpLocks noChangeAspect="1"/>
          </p:cNvCxnSpPr>
          <p:nvPr/>
        </p:nvCxnSpPr>
        <p:spPr>
          <a:xfrm flipV="1">
            <a:off x="6210330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ectangle 183"/>
          <p:cNvSpPr>
            <a:spLocks noChangeAspect="1"/>
          </p:cNvSpPr>
          <p:nvPr/>
        </p:nvSpPr>
        <p:spPr>
          <a:xfrm>
            <a:off x="6361979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>
            <a:spLocks noChangeAspect="1"/>
          </p:cNvSpPr>
          <p:nvPr/>
        </p:nvSpPr>
        <p:spPr>
          <a:xfrm>
            <a:off x="6361979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>
            <a:spLocks noChangeAspect="1"/>
          </p:cNvSpPr>
          <p:nvPr/>
        </p:nvSpPr>
        <p:spPr>
          <a:xfrm>
            <a:off x="6361979" y="615887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Connector 190"/>
          <p:cNvCxnSpPr>
            <a:cxnSpLocks noChangeAspect="1"/>
          </p:cNvCxnSpPr>
          <p:nvPr/>
        </p:nvCxnSpPr>
        <p:spPr>
          <a:xfrm flipV="1">
            <a:off x="7636946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>
            <a:spLocks noChangeAspect="1"/>
          </p:cNvSpPr>
          <p:nvPr/>
        </p:nvSpPr>
        <p:spPr>
          <a:xfrm>
            <a:off x="8282207" y="502414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>
            <a:spLocks noChangeAspect="1"/>
          </p:cNvSpPr>
          <p:nvPr/>
        </p:nvSpPr>
        <p:spPr>
          <a:xfrm>
            <a:off x="8282207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>
            <a:cxnSpLocks noChangeAspect="1"/>
          </p:cNvCxnSpPr>
          <p:nvPr/>
        </p:nvCxnSpPr>
        <p:spPr>
          <a:xfrm flipV="1">
            <a:off x="7636946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>
            <a:spLocks noChangeAspect="1"/>
          </p:cNvSpPr>
          <p:nvPr/>
        </p:nvSpPr>
        <p:spPr>
          <a:xfrm>
            <a:off x="8282207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>
            <a:spLocks noChangeAspect="1"/>
          </p:cNvSpPr>
          <p:nvPr/>
        </p:nvSpPr>
        <p:spPr>
          <a:xfrm>
            <a:off x="8282207" y="644672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>
            <a:spLocks noChangeAspect="1"/>
          </p:cNvSpPr>
          <p:nvPr/>
        </p:nvSpPr>
        <p:spPr>
          <a:xfrm>
            <a:off x="8282207" y="613960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>
            <a:spLocks noChangeAspect="1"/>
          </p:cNvSpPr>
          <p:nvPr/>
        </p:nvSpPr>
        <p:spPr>
          <a:xfrm>
            <a:off x="3318088" y="502182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>
            <a:spLocks noChangeAspect="1"/>
          </p:cNvSpPr>
          <p:nvPr/>
        </p:nvSpPr>
        <p:spPr>
          <a:xfrm>
            <a:off x="331808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>
            <a:spLocks noChangeAspect="1"/>
          </p:cNvSpPr>
          <p:nvPr/>
        </p:nvSpPr>
        <p:spPr>
          <a:xfrm>
            <a:off x="536144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>
            <a:spLocks noChangeAspect="1"/>
          </p:cNvSpPr>
          <p:nvPr/>
        </p:nvSpPr>
        <p:spPr>
          <a:xfrm>
            <a:off x="5361448" y="502182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>
            <a:spLocks noChangeAspect="1"/>
          </p:cNvSpPr>
          <p:nvPr/>
        </p:nvSpPr>
        <p:spPr>
          <a:xfrm>
            <a:off x="3318088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>
            <a:spLocks noChangeAspect="1"/>
          </p:cNvSpPr>
          <p:nvPr/>
        </p:nvSpPr>
        <p:spPr>
          <a:xfrm>
            <a:off x="331808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>
            <a:spLocks noChangeAspect="1"/>
          </p:cNvSpPr>
          <p:nvPr/>
        </p:nvSpPr>
        <p:spPr>
          <a:xfrm>
            <a:off x="3318088" y="583248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>
            <a:spLocks noChangeAspect="1"/>
          </p:cNvSpPr>
          <p:nvPr/>
        </p:nvSpPr>
        <p:spPr>
          <a:xfrm>
            <a:off x="5361448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>
            <a:spLocks noChangeAspect="1"/>
          </p:cNvSpPr>
          <p:nvPr/>
        </p:nvSpPr>
        <p:spPr>
          <a:xfrm>
            <a:off x="536144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>
            <a:spLocks noChangeAspect="1"/>
          </p:cNvSpPr>
          <p:nvPr/>
        </p:nvSpPr>
        <p:spPr>
          <a:xfrm>
            <a:off x="5361448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374649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777878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481060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771434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>
            <a:spLocks noChangeAspect="1"/>
          </p:cNvSpPr>
          <p:nvPr/>
        </p:nvSpPr>
        <p:spPr>
          <a:xfrm>
            <a:off x="6855591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>
            <a:spLocks noChangeAspect="1"/>
          </p:cNvSpPr>
          <p:nvPr/>
        </p:nvSpPr>
        <p:spPr>
          <a:xfrm>
            <a:off x="7788595" y="4714710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>
            <a:spLocks noChangeAspect="1"/>
          </p:cNvSpPr>
          <p:nvPr/>
        </p:nvSpPr>
        <p:spPr>
          <a:xfrm>
            <a:off x="3811700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>
            <a:spLocks noChangeAspect="1"/>
          </p:cNvSpPr>
          <p:nvPr/>
        </p:nvSpPr>
        <p:spPr>
          <a:xfrm>
            <a:off x="4867836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3747184" y="5962679"/>
            <a:ext cx="468619" cy="394217"/>
            <a:chOff x="4399967" y="1188457"/>
            <a:chExt cx="468619" cy="394217"/>
          </a:xfrm>
        </p:grpSpPr>
        <p:sp>
          <p:nvSpPr>
            <p:cNvPr id="264" name="Rectangle 26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6786153" y="5975266"/>
            <a:ext cx="468619" cy="394217"/>
            <a:chOff x="4399967" y="1188457"/>
            <a:chExt cx="468619" cy="394217"/>
          </a:xfrm>
        </p:grpSpPr>
        <p:sp>
          <p:nvSpPr>
            <p:cNvPr id="267" name="Rectangle 26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4764070" y="5962679"/>
            <a:ext cx="468619" cy="394217"/>
            <a:chOff x="4399967" y="1188457"/>
            <a:chExt cx="468619" cy="394217"/>
          </a:xfrm>
        </p:grpSpPr>
        <p:sp>
          <p:nvSpPr>
            <p:cNvPr id="273" name="Rectangle 27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7708259" y="5956308"/>
            <a:ext cx="468619" cy="394217"/>
            <a:chOff x="4399967" y="1188457"/>
            <a:chExt cx="468619" cy="394217"/>
          </a:xfrm>
        </p:grpSpPr>
        <p:sp>
          <p:nvSpPr>
            <p:cNvPr id="276" name="Rectangle 27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5" name="Straight Arrow Connector 144"/>
          <p:cNvCxnSpPr/>
          <p:nvPr/>
        </p:nvCxnSpPr>
        <p:spPr>
          <a:xfrm flipV="1">
            <a:off x="4520456" y="189357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4749052" y="189357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V="1">
            <a:off x="2179207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>
            <a:off x="2407803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 flipV="1">
            <a:off x="2182029" y="5331263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410625" y="5331263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698456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927052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V="1">
            <a:off x="735316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>
            <a:off x="963912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/>
          <p:nvPr/>
        </p:nvCxnSpPr>
        <p:spPr>
          <a:xfrm flipV="1">
            <a:off x="3657196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/>
          <p:cNvCxnSpPr/>
          <p:nvPr/>
        </p:nvCxnSpPr>
        <p:spPr>
          <a:xfrm>
            <a:off x="3885792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/>
          <p:cNvCxnSpPr/>
          <p:nvPr/>
        </p:nvCxnSpPr>
        <p:spPr>
          <a:xfrm flipV="1">
            <a:off x="3657196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/>
          <p:cNvCxnSpPr/>
          <p:nvPr/>
        </p:nvCxnSpPr>
        <p:spPr>
          <a:xfrm>
            <a:off x="3885792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/>
          <p:cNvCxnSpPr/>
          <p:nvPr/>
        </p:nvCxnSpPr>
        <p:spPr>
          <a:xfrm flipV="1">
            <a:off x="5153071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/>
          <p:cNvCxnSpPr/>
          <p:nvPr/>
        </p:nvCxnSpPr>
        <p:spPr>
          <a:xfrm>
            <a:off x="5381667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/>
          <p:cNvCxnSpPr/>
          <p:nvPr/>
        </p:nvCxnSpPr>
        <p:spPr>
          <a:xfrm flipV="1">
            <a:off x="5207903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227"/>
          <p:cNvCxnSpPr/>
          <p:nvPr/>
        </p:nvCxnSpPr>
        <p:spPr>
          <a:xfrm>
            <a:off x="5436499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/>
          <p:cNvCxnSpPr/>
          <p:nvPr/>
        </p:nvCxnSpPr>
        <p:spPr>
          <a:xfrm flipV="1">
            <a:off x="6649161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/>
          <p:nvPr/>
        </p:nvCxnSpPr>
        <p:spPr>
          <a:xfrm>
            <a:off x="6877757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/>
          <p:nvPr/>
        </p:nvCxnSpPr>
        <p:spPr>
          <a:xfrm flipV="1">
            <a:off x="6666183" y="5328483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/>
          <p:nvPr/>
        </p:nvCxnSpPr>
        <p:spPr>
          <a:xfrm>
            <a:off x="6894779" y="5328483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/>
          <p:cNvCxnSpPr/>
          <p:nvPr/>
        </p:nvCxnSpPr>
        <p:spPr>
          <a:xfrm flipV="1">
            <a:off x="8134435" y="5366862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/>
          <p:cNvCxnSpPr/>
          <p:nvPr/>
        </p:nvCxnSpPr>
        <p:spPr>
          <a:xfrm>
            <a:off x="8363031" y="5366862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/>
          <p:cNvCxnSpPr/>
          <p:nvPr/>
        </p:nvCxnSpPr>
        <p:spPr>
          <a:xfrm flipV="1">
            <a:off x="8097415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/>
          <p:cNvCxnSpPr/>
          <p:nvPr/>
        </p:nvCxnSpPr>
        <p:spPr>
          <a:xfrm>
            <a:off x="8326011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/>
          <p:cNvCxnSpPr/>
          <p:nvPr/>
        </p:nvCxnSpPr>
        <p:spPr>
          <a:xfrm flipH="1" flipV="1">
            <a:off x="7656249" y="297259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/>
          <p:cNvCxnSpPr/>
          <p:nvPr/>
        </p:nvCxnSpPr>
        <p:spPr>
          <a:xfrm>
            <a:off x="7939687" y="2915717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/>
          <p:nvPr/>
        </p:nvCxnSpPr>
        <p:spPr>
          <a:xfrm flipH="1" flipV="1">
            <a:off x="4797358" y="293541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/>
          <p:cNvCxnSpPr/>
          <p:nvPr/>
        </p:nvCxnSpPr>
        <p:spPr>
          <a:xfrm>
            <a:off x="5080796" y="2935411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/>
          <p:cNvCxnSpPr/>
          <p:nvPr/>
        </p:nvCxnSpPr>
        <p:spPr>
          <a:xfrm flipH="1" flipV="1">
            <a:off x="2000080" y="2936149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/>
          <p:nvPr/>
        </p:nvCxnSpPr>
        <p:spPr>
          <a:xfrm>
            <a:off x="2283518" y="2936148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/>
          <p:cNvCxnSpPr/>
          <p:nvPr/>
        </p:nvCxnSpPr>
        <p:spPr>
          <a:xfrm flipV="1">
            <a:off x="2200401" y="2075471"/>
            <a:ext cx="1546092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/>
          <p:nvPr/>
        </p:nvCxnSpPr>
        <p:spPr>
          <a:xfrm flipH="1">
            <a:off x="2512899" y="2075471"/>
            <a:ext cx="1602326" cy="33866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/>
          <p:nvPr/>
        </p:nvCxnSpPr>
        <p:spPr>
          <a:xfrm flipV="1">
            <a:off x="3924755" y="2961454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/>
          <p:nvPr/>
        </p:nvCxnSpPr>
        <p:spPr>
          <a:xfrm flipH="1">
            <a:off x="4237253" y="2961453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/>
          <p:cNvCxnSpPr/>
          <p:nvPr/>
        </p:nvCxnSpPr>
        <p:spPr>
          <a:xfrm flipV="1">
            <a:off x="6490677" y="2962192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/>
          <p:nvPr/>
        </p:nvCxnSpPr>
        <p:spPr>
          <a:xfrm flipH="1">
            <a:off x="6803175" y="2962191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/>
          <p:nvPr/>
        </p:nvCxnSpPr>
        <p:spPr>
          <a:xfrm flipH="1" flipV="1">
            <a:off x="5436499" y="1980682"/>
            <a:ext cx="1650114" cy="43344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/>
          <p:cNvCxnSpPr/>
          <p:nvPr/>
        </p:nvCxnSpPr>
        <p:spPr>
          <a:xfrm>
            <a:off x="5381667" y="2075471"/>
            <a:ext cx="1513112" cy="36893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/>
          <p:cNvCxnSpPr/>
          <p:nvPr/>
        </p:nvCxnSpPr>
        <p:spPr>
          <a:xfrm flipV="1">
            <a:off x="949228" y="2936150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/>
          <p:cNvCxnSpPr/>
          <p:nvPr/>
        </p:nvCxnSpPr>
        <p:spPr>
          <a:xfrm flipH="1">
            <a:off x="1261726" y="2936149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9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Actions for Block Stacking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52213"/>
            <a:ext cx="8686800" cy="3073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Blocks are picked up and put down by </a:t>
            </a:r>
            <a:r>
              <a:rPr lang="en-US" sz="2800" dirty="0" smtClean="0"/>
              <a:t>the hand</a:t>
            </a:r>
          </a:p>
          <a:p>
            <a:pPr marL="0" indent="0">
              <a:buNone/>
            </a:pPr>
            <a:r>
              <a:rPr lang="en-US" sz="2800" dirty="0" smtClean="0"/>
              <a:t>Blocks </a:t>
            </a:r>
            <a:r>
              <a:rPr lang="en-US" sz="2800" dirty="0"/>
              <a:t>can be picked up only if they are </a:t>
            </a:r>
            <a:r>
              <a:rPr lang="en-US" sz="2800" dirty="0" smtClean="0"/>
              <a:t>clear</a:t>
            </a:r>
          </a:p>
          <a:p>
            <a:pPr marL="0" indent="0">
              <a:buNone/>
            </a:pPr>
            <a:r>
              <a:rPr lang="en-US" sz="2800" dirty="0" smtClean="0"/>
              <a:t>Hand can </a:t>
            </a:r>
            <a:r>
              <a:rPr lang="en-US" sz="2800" dirty="0"/>
              <a:t>pick up a block only if the </a:t>
            </a:r>
            <a:r>
              <a:rPr lang="en-US" sz="2800" dirty="0" smtClean="0"/>
              <a:t>hand </a:t>
            </a:r>
            <a:r>
              <a:rPr lang="en-US" sz="2800" dirty="0"/>
              <a:t>is </a:t>
            </a:r>
            <a:r>
              <a:rPr lang="en-US" sz="2800" dirty="0" smtClean="0"/>
              <a:t>empty</a:t>
            </a:r>
          </a:p>
          <a:p>
            <a:pPr marL="0" indent="0">
              <a:buNone/>
            </a:pPr>
            <a:r>
              <a:rPr lang="en-US" sz="2800" dirty="0" smtClean="0"/>
              <a:t>Hand can </a:t>
            </a:r>
            <a:r>
              <a:rPr lang="en-US" sz="2800" dirty="0"/>
              <a:t>put down blocks on blocks or on the table </a:t>
            </a:r>
            <a:endParaRPr lang="en-US" sz="2800" dirty="0" smtClean="0"/>
          </a:p>
        </p:txBody>
      </p:sp>
      <p:grpSp>
        <p:nvGrpSpPr>
          <p:cNvPr id="19" name="Group 18"/>
          <p:cNvGrpSpPr>
            <a:grpSpLocks noChangeAspect="1"/>
          </p:cNvGrpSpPr>
          <p:nvPr/>
        </p:nvGrpSpPr>
        <p:grpSpPr>
          <a:xfrm>
            <a:off x="4693289" y="1713277"/>
            <a:ext cx="1900005" cy="1094504"/>
            <a:chOff x="5274359" y="1800434"/>
            <a:chExt cx="1266670" cy="729669"/>
          </a:xfrm>
        </p:grpSpPr>
        <p:cxnSp>
          <p:nvCxnSpPr>
            <p:cNvPr id="8" name="Straight Connector 7"/>
            <p:cNvCxnSpPr>
              <a:cxnSpLocks noChangeAspect="1"/>
            </p:cNvCxnSpPr>
            <p:nvPr/>
          </p:nvCxnSpPr>
          <p:spPr>
            <a:xfrm flipV="1">
              <a:off x="5274359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/>
            <p:cNvSpPr>
              <a:spLocks noChangeAspect="1"/>
            </p:cNvSpPr>
            <p:nvPr/>
          </p:nvSpPr>
          <p:spPr>
            <a:xfrm>
              <a:off x="5423366" y="1915867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>
              <a:spLocks noChangeAspect="1"/>
            </p:cNvSpPr>
            <p:nvPr/>
          </p:nvSpPr>
          <p:spPr>
            <a:xfrm>
              <a:off x="5423366" y="222298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879733" y="1800434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>
              <a:spLocks noChangeAspect="1"/>
            </p:cNvSpPr>
            <p:nvPr/>
          </p:nvSpPr>
          <p:spPr>
            <a:xfrm>
              <a:off x="5937073" y="1883639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1954380" y="1705488"/>
            <a:ext cx="1900005" cy="1123175"/>
            <a:chOff x="1897512" y="1781320"/>
            <a:chExt cx="1266670" cy="748783"/>
          </a:xfrm>
        </p:grpSpPr>
        <p:cxnSp>
          <p:nvCxnSpPr>
            <p:cNvPr id="4" name="Straight Connector 3"/>
            <p:cNvCxnSpPr>
              <a:cxnSpLocks noChangeAspect="1"/>
            </p:cNvCxnSpPr>
            <p:nvPr/>
          </p:nvCxnSpPr>
          <p:spPr>
            <a:xfrm flipV="1">
              <a:off x="1897512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ectangle 4"/>
            <p:cNvSpPr>
              <a:spLocks noChangeAspect="1"/>
            </p:cNvSpPr>
            <p:nvPr/>
          </p:nvSpPr>
          <p:spPr>
            <a:xfrm>
              <a:off x="2049161" y="1883639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>
              <a:spLocks noChangeAspect="1"/>
            </p:cNvSpPr>
            <p:nvPr/>
          </p:nvSpPr>
          <p:spPr>
            <a:xfrm>
              <a:off x="2049161" y="2190757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>
              <a:spLocks noChangeAspect="1"/>
            </p:cNvSpPr>
            <p:nvPr/>
          </p:nvSpPr>
          <p:spPr>
            <a:xfrm>
              <a:off x="2562868" y="2190757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2522550" y="1781320"/>
              <a:ext cx="468619" cy="394217"/>
              <a:chOff x="4399967" y="1188457"/>
              <a:chExt cx="468619" cy="394217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189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Pick Up Block from Table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52213"/>
            <a:ext cx="8686800" cy="3073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			Preconditions</a:t>
            </a:r>
          </a:p>
        </p:txBody>
      </p:sp>
      <p:grpSp>
        <p:nvGrpSpPr>
          <p:cNvPr id="19" name="Group 18"/>
          <p:cNvGrpSpPr>
            <a:grpSpLocks noChangeAspect="1"/>
          </p:cNvGrpSpPr>
          <p:nvPr/>
        </p:nvGrpSpPr>
        <p:grpSpPr>
          <a:xfrm>
            <a:off x="4693289" y="1713277"/>
            <a:ext cx="1900005" cy="1094504"/>
            <a:chOff x="5274359" y="1800434"/>
            <a:chExt cx="1266670" cy="729669"/>
          </a:xfrm>
        </p:grpSpPr>
        <p:cxnSp>
          <p:nvCxnSpPr>
            <p:cNvPr id="8" name="Straight Connector 7"/>
            <p:cNvCxnSpPr>
              <a:cxnSpLocks noChangeAspect="1"/>
            </p:cNvCxnSpPr>
            <p:nvPr/>
          </p:nvCxnSpPr>
          <p:spPr>
            <a:xfrm flipV="1">
              <a:off x="5274359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/>
            <p:cNvSpPr>
              <a:spLocks noChangeAspect="1"/>
            </p:cNvSpPr>
            <p:nvPr/>
          </p:nvSpPr>
          <p:spPr>
            <a:xfrm>
              <a:off x="5423366" y="1915867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>
              <a:spLocks noChangeAspect="1"/>
            </p:cNvSpPr>
            <p:nvPr/>
          </p:nvSpPr>
          <p:spPr>
            <a:xfrm>
              <a:off x="5423366" y="222298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879733" y="1800434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>
              <a:spLocks noChangeAspect="1"/>
            </p:cNvSpPr>
            <p:nvPr/>
          </p:nvSpPr>
          <p:spPr>
            <a:xfrm>
              <a:off x="5937073" y="1883639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1954380" y="1705488"/>
            <a:ext cx="1900005" cy="1123175"/>
            <a:chOff x="1897512" y="1781320"/>
            <a:chExt cx="1266670" cy="748783"/>
          </a:xfrm>
        </p:grpSpPr>
        <p:cxnSp>
          <p:nvCxnSpPr>
            <p:cNvPr id="4" name="Straight Connector 3"/>
            <p:cNvCxnSpPr>
              <a:cxnSpLocks noChangeAspect="1"/>
            </p:cNvCxnSpPr>
            <p:nvPr/>
          </p:nvCxnSpPr>
          <p:spPr>
            <a:xfrm flipV="1">
              <a:off x="1897512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ectangle 4"/>
            <p:cNvSpPr>
              <a:spLocks noChangeAspect="1"/>
            </p:cNvSpPr>
            <p:nvPr/>
          </p:nvSpPr>
          <p:spPr>
            <a:xfrm>
              <a:off x="2049161" y="1883639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>
              <a:spLocks noChangeAspect="1"/>
            </p:cNvSpPr>
            <p:nvPr/>
          </p:nvSpPr>
          <p:spPr>
            <a:xfrm>
              <a:off x="2049161" y="2190757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>
              <a:spLocks noChangeAspect="1"/>
            </p:cNvSpPr>
            <p:nvPr/>
          </p:nvSpPr>
          <p:spPr>
            <a:xfrm>
              <a:off x="2562868" y="2190757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2522550" y="1781320"/>
              <a:ext cx="468619" cy="394217"/>
              <a:chOff x="4399967" y="1188457"/>
              <a:chExt cx="468619" cy="394217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350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016"/>
            <a:ext cx="8229600" cy="1143000"/>
          </a:xfrm>
        </p:spPr>
        <p:txBody>
          <a:bodyPr/>
          <a:lstStyle/>
          <a:p>
            <a:r>
              <a:rPr lang="en-US" dirty="0" smtClean="0"/>
              <a:t>Modeling Block Stacking States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H="1">
            <a:off x="5029200" y="4637265"/>
            <a:ext cx="388516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5422989" y="3671092"/>
            <a:ext cx="835945" cy="90267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6632303" y="3671092"/>
            <a:ext cx="835945" cy="902673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7843455" y="3673258"/>
            <a:ext cx="835945" cy="902673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6449911" y="2427945"/>
            <a:ext cx="1148083" cy="1158672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667306" y="39751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6911906" y="397613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8105706" y="397613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92627" y="2768600"/>
            <a:ext cx="120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A</a:t>
            </a:r>
            <a:r>
              <a:rPr lang="en-US" dirty="0" smtClean="0"/>
              <a:t>rm</a:t>
            </a:r>
            <a:endParaRPr lang="en-US" dirty="0"/>
          </a:p>
        </p:txBody>
      </p:sp>
      <p:pic>
        <p:nvPicPr>
          <p:cNvPr id="146" name="Picture 145"/>
          <p:cNvPicPr>
            <a:picLocks noChangeAspect="1"/>
          </p:cNvPicPr>
          <p:nvPr/>
        </p:nvPicPr>
        <p:blipFill rotWithShape="1">
          <a:blip r:embed="rId2"/>
          <a:srcRect t="28889"/>
          <a:stretch/>
        </p:blipFill>
        <p:spPr>
          <a:xfrm>
            <a:off x="83527" y="2050172"/>
            <a:ext cx="4945673" cy="27813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9700" y="4822498"/>
            <a:ext cx="8877300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F0000"/>
                </a:solidFill>
                <a:latin typeface="Avenir Light"/>
                <a:cs typeface="Avenir Light"/>
              </a:rPr>
              <a:t>Start state: </a:t>
            </a:r>
            <a:r>
              <a:rPr lang="en-US" sz="3600" dirty="0" smtClean="0">
                <a:latin typeface="Avenir Light"/>
                <a:cs typeface="Avenir Light"/>
              </a:rPr>
              <a:t>A, B, C on table</a:t>
            </a:r>
          </a:p>
          <a:p>
            <a:pPr algn="ctr"/>
            <a:r>
              <a:rPr lang="en-US" sz="3600" b="1" dirty="0" smtClean="0">
                <a:solidFill>
                  <a:srgbClr val="FF0000"/>
                </a:solidFill>
                <a:latin typeface="Avenir Light"/>
                <a:cs typeface="Avenir Light"/>
              </a:rPr>
              <a:t>Goal: </a:t>
            </a:r>
            <a:r>
              <a:rPr lang="en-US" sz="3600" dirty="0" smtClean="0">
                <a:latin typeface="Avenir Light"/>
                <a:cs typeface="Avenir Light"/>
              </a:rPr>
              <a:t>Block B on C and C on A</a:t>
            </a:r>
          </a:p>
          <a:p>
            <a:pPr algn="ctr"/>
            <a:r>
              <a:rPr lang="en-US" sz="3600" b="1" dirty="0" smtClean="0">
                <a:solidFill>
                  <a:srgbClr val="FF0000"/>
                </a:solidFill>
                <a:latin typeface="Avenir Light"/>
                <a:cs typeface="Avenir Light"/>
              </a:rPr>
              <a:t>Actions: </a:t>
            </a:r>
            <a:r>
              <a:rPr lang="en-US" sz="3600" dirty="0" smtClean="0">
                <a:latin typeface="Avenir Light"/>
                <a:cs typeface="Avenir Light"/>
              </a:rPr>
              <a:t>?</a:t>
            </a:r>
            <a:endParaRPr lang="en-US" sz="3600" dirty="0"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153577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Pick Up Block from Table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52213"/>
            <a:ext cx="8686800" cy="3073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			Preconditions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                 </a:t>
            </a:r>
            <a:r>
              <a:rPr lang="en-US" sz="2800" dirty="0" err="1" smtClean="0"/>
              <a:t>HandEmpty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		       On-Table(b)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	       Clear(b)</a:t>
            </a:r>
          </a:p>
        </p:txBody>
      </p:sp>
      <p:grpSp>
        <p:nvGrpSpPr>
          <p:cNvPr id="19" name="Group 18"/>
          <p:cNvGrpSpPr>
            <a:grpSpLocks noChangeAspect="1"/>
          </p:cNvGrpSpPr>
          <p:nvPr/>
        </p:nvGrpSpPr>
        <p:grpSpPr>
          <a:xfrm>
            <a:off x="4693289" y="1713277"/>
            <a:ext cx="1900005" cy="1094504"/>
            <a:chOff x="5274359" y="1800434"/>
            <a:chExt cx="1266670" cy="729669"/>
          </a:xfrm>
        </p:grpSpPr>
        <p:cxnSp>
          <p:nvCxnSpPr>
            <p:cNvPr id="8" name="Straight Connector 7"/>
            <p:cNvCxnSpPr>
              <a:cxnSpLocks noChangeAspect="1"/>
            </p:cNvCxnSpPr>
            <p:nvPr/>
          </p:nvCxnSpPr>
          <p:spPr>
            <a:xfrm flipV="1">
              <a:off x="5274359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/>
            <p:cNvSpPr>
              <a:spLocks noChangeAspect="1"/>
            </p:cNvSpPr>
            <p:nvPr/>
          </p:nvSpPr>
          <p:spPr>
            <a:xfrm>
              <a:off x="5423366" y="1915867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>
              <a:spLocks noChangeAspect="1"/>
            </p:cNvSpPr>
            <p:nvPr/>
          </p:nvSpPr>
          <p:spPr>
            <a:xfrm>
              <a:off x="5423366" y="222298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879733" y="1800434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>
              <a:spLocks noChangeAspect="1"/>
            </p:cNvSpPr>
            <p:nvPr/>
          </p:nvSpPr>
          <p:spPr>
            <a:xfrm>
              <a:off x="5937073" y="1883639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1954380" y="1705488"/>
            <a:ext cx="1900005" cy="1123175"/>
            <a:chOff x="1897512" y="1781320"/>
            <a:chExt cx="1266670" cy="748783"/>
          </a:xfrm>
        </p:grpSpPr>
        <p:cxnSp>
          <p:nvCxnSpPr>
            <p:cNvPr id="4" name="Straight Connector 3"/>
            <p:cNvCxnSpPr>
              <a:cxnSpLocks noChangeAspect="1"/>
            </p:cNvCxnSpPr>
            <p:nvPr/>
          </p:nvCxnSpPr>
          <p:spPr>
            <a:xfrm flipV="1">
              <a:off x="1897512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ectangle 4"/>
            <p:cNvSpPr>
              <a:spLocks noChangeAspect="1"/>
            </p:cNvSpPr>
            <p:nvPr/>
          </p:nvSpPr>
          <p:spPr>
            <a:xfrm>
              <a:off x="2049161" y="1883639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>
              <a:spLocks noChangeAspect="1"/>
            </p:cNvSpPr>
            <p:nvPr/>
          </p:nvSpPr>
          <p:spPr>
            <a:xfrm>
              <a:off x="2049161" y="2190757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>
              <a:spLocks noChangeAspect="1"/>
            </p:cNvSpPr>
            <p:nvPr/>
          </p:nvSpPr>
          <p:spPr>
            <a:xfrm>
              <a:off x="2562868" y="2190757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2522550" y="1781320"/>
              <a:ext cx="468619" cy="394217"/>
              <a:chOff x="4399967" y="1188457"/>
              <a:chExt cx="468619" cy="394217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1687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Pick Up Block from Table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52213"/>
            <a:ext cx="8686800" cy="3073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			</a:t>
            </a:r>
            <a:r>
              <a:rPr lang="en-US" sz="2800" dirty="0" smtClean="0"/>
              <a:t>Preconditions       Effects?  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                 </a:t>
            </a:r>
            <a:r>
              <a:rPr lang="en-US" sz="2800" dirty="0" err="1"/>
              <a:t>HandEmpty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		       On-Table(b)</a:t>
            </a:r>
          </a:p>
          <a:p>
            <a:pPr marL="0" indent="0">
              <a:buNone/>
            </a:pPr>
            <a:r>
              <a:rPr lang="en-US" sz="2800" dirty="0"/>
              <a:t>		       Clear(b)</a:t>
            </a:r>
          </a:p>
        </p:txBody>
      </p:sp>
      <p:grpSp>
        <p:nvGrpSpPr>
          <p:cNvPr id="19" name="Group 18"/>
          <p:cNvGrpSpPr>
            <a:grpSpLocks noChangeAspect="1"/>
          </p:cNvGrpSpPr>
          <p:nvPr/>
        </p:nvGrpSpPr>
        <p:grpSpPr>
          <a:xfrm>
            <a:off x="4693289" y="1713277"/>
            <a:ext cx="1900005" cy="1094504"/>
            <a:chOff x="5274359" y="1800434"/>
            <a:chExt cx="1266670" cy="729669"/>
          </a:xfrm>
        </p:grpSpPr>
        <p:cxnSp>
          <p:nvCxnSpPr>
            <p:cNvPr id="8" name="Straight Connector 7"/>
            <p:cNvCxnSpPr>
              <a:cxnSpLocks noChangeAspect="1"/>
            </p:cNvCxnSpPr>
            <p:nvPr/>
          </p:nvCxnSpPr>
          <p:spPr>
            <a:xfrm flipV="1">
              <a:off x="5274359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/>
            <p:cNvSpPr>
              <a:spLocks noChangeAspect="1"/>
            </p:cNvSpPr>
            <p:nvPr/>
          </p:nvSpPr>
          <p:spPr>
            <a:xfrm>
              <a:off x="5423366" y="1915867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>
              <a:spLocks noChangeAspect="1"/>
            </p:cNvSpPr>
            <p:nvPr/>
          </p:nvSpPr>
          <p:spPr>
            <a:xfrm>
              <a:off x="5423366" y="222298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879733" y="1800434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>
              <a:spLocks noChangeAspect="1"/>
            </p:cNvSpPr>
            <p:nvPr/>
          </p:nvSpPr>
          <p:spPr>
            <a:xfrm>
              <a:off x="5937073" y="1883639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1954380" y="1705488"/>
            <a:ext cx="1900005" cy="1123175"/>
            <a:chOff x="1897512" y="1781320"/>
            <a:chExt cx="1266670" cy="748783"/>
          </a:xfrm>
        </p:grpSpPr>
        <p:cxnSp>
          <p:nvCxnSpPr>
            <p:cNvPr id="4" name="Straight Connector 3"/>
            <p:cNvCxnSpPr>
              <a:cxnSpLocks noChangeAspect="1"/>
            </p:cNvCxnSpPr>
            <p:nvPr/>
          </p:nvCxnSpPr>
          <p:spPr>
            <a:xfrm flipV="1">
              <a:off x="1897512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ectangle 4"/>
            <p:cNvSpPr>
              <a:spLocks noChangeAspect="1"/>
            </p:cNvSpPr>
            <p:nvPr/>
          </p:nvSpPr>
          <p:spPr>
            <a:xfrm>
              <a:off x="2049161" y="1883639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>
              <a:spLocks noChangeAspect="1"/>
            </p:cNvSpPr>
            <p:nvPr/>
          </p:nvSpPr>
          <p:spPr>
            <a:xfrm>
              <a:off x="2049161" y="2190757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>
              <a:spLocks noChangeAspect="1"/>
            </p:cNvSpPr>
            <p:nvPr/>
          </p:nvSpPr>
          <p:spPr>
            <a:xfrm>
              <a:off x="2562868" y="2190757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2522550" y="1781320"/>
              <a:ext cx="468619" cy="394217"/>
              <a:chOff x="4399967" y="1188457"/>
              <a:chExt cx="468619" cy="394217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167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Pick Up Block from Table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52212"/>
            <a:ext cx="8686800" cy="33041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			Preconditions       </a:t>
            </a:r>
            <a:r>
              <a:rPr lang="en-US" sz="2800" dirty="0" smtClean="0"/>
              <a:t>Effects  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                 </a:t>
            </a:r>
            <a:r>
              <a:rPr lang="en-US" sz="2800" dirty="0" err="1" smtClean="0"/>
              <a:t>HandEmpty</a:t>
            </a:r>
            <a:r>
              <a:rPr lang="en-US" sz="2800" dirty="0" smtClean="0"/>
              <a:t>        Add: Holding(b)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		       On-Table(b</a:t>
            </a:r>
            <a:r>
              <a:rPr lang="en-US" sz="2800" dirty="0" smtClean="0"/>
              <a:t>)        Delete: On-Table(b)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		       Clear(b</a:t>
            </a:r>
            <a:r>
              <a:rPr lang="en-US" sz="2800" dirty="0" smtClean="0"/>
              <a:t>)						</a:t>
            </a:r>
            <a:r>
              <a:rPr lang="en-US" sz="2800" dirty="0" err="1" smtClean="0"/>
              <a:t>HandEmpty</a:t>
            </a:r>
            <a:endParaRPr lang="en-US" sz="2800" dirty="0"/>
          </a:p>
        </p:txBody>
      </p:sp>
      <p:grpSp>
        <p:nvGrpSpPr>
          <p:cNvPr id="19" name="Group 18"/>
          <p:cNvGrpSpPr>
            <a:grpSpLocks noChangeAspect="1"/>
          </p:cNvGrpSpPr>
          <p:nvPr/>
        </p:nvGrpSpPr>
        <p:grpSpPr>
          <a:xfrm>
            <a:off x="4693289" y="1713277"/>
            <a:ext cx="1900005" cy="1094504"/>
            <a:chOff x="5274359" y="1800434"/>
            <a:chExt cx="1266670" cy="729669"/>
          </a:xfrm>
        </p:grpSpPr>
        <p:cxnSp>
          <p:nvCxnSpPr>
            <p:cNvPr id="8" name="Straight Connector 7"/>
            <p:cNvCxnSpPr>
              <a:cxnSpLocks noChangeAspect="1"/>
            </p:cNvCxnSpPr>
            <p:nvPr/>
          </p:nvCxnSpPr>
          <p:spPr>
            <a:xfrm flipV="1">
              <a:off x="5274359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/>
            <p:cNvSpPr>
              <a:spLocks noChangeAspect="1"/>
            </p:cNvSpPr>
            <p:nvPr/>
          </p:nvSpPr>
          <p:spPr>
            <a:xfrm>
              <a:off x="5423366" y="1915867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>
              <a:spLocks noChangeAspect="1"/>
            </p:cNvSpPr>
            <p:nvPr/>
          </p:nvSpPr>
          <p:spPr>
            <a:xfrm>
              <a:off x="5423366" y="222298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879733" y="1800434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>
              <a:spLocks noChangeAspect="1"/>
            </p:cNvSpPr>
            <p:nvPr/>
          </p:nvSpPr>
          <p:spPr>
            <a:xfrm>
              <a:off x="5937073" y="1883639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1954380" y="1705488"/>
            <a:ext cx="1900005" cy="1123175"/>
            <a:chOff x="1897512" y="1781320"/>
            <a:chExt cx="1266670" cy="748783"/>
          </a:xfrm>
        </p:grpSpPr>
        <p:cxnSp>
          <p:nvCxnSpPr>
            <p:cNvPr id="4" name="Straight Connector 3"/>
            <p:cNvCxnSpPr>
              <a:cxnSpLocks noChangeAspect="1"/>
            </p:cNvCxnSpPr>
            <p:nvPr/>
          </p:nvCxnSpPr>
          <p:spPr>
            <a:xfrm flipV="1">
              <a:off x="1897512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ectangle 4"/>
            <p:cNvSpPr>
              <a:spLocks noChangeAspect="1"/>
            </p:cNvSpPr>
            <p:nvPr/>
          </p:nvSpPr>
          <p:spPr>
            <a:xfrm>
              <a:off x="2049161" y="1883639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>
              <a:spLocks noChangeAspect="1"/>
            </p:cNvSpPr>
            <p:nvPr/>
          </p:nvSpPr>
          <p:spPr>
            <a:xfrm>
              <a:off x="2049161" y="2190757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>
              <a:spLocks noChangeAspect="1"/>
            </p:cNvSpPr>
            <p:nvPr/>
          </p:nvSpPr>
          <p:spPr>
            <a:xfrm>
              <a:off x="2562868" y="2190757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2522550" y="1781320"/>
              <a:ext cx="468619" cy="394217"/>
              <a:chOff x="4399967" y="1188457"/>
              <a:chExt cx="468619" cy="394217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615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Pick Block from Block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52212"/>
            <a:ext cx="8686800" cy="33041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			Preconditions       </a:t>
            </a:r>
            <a:r>
              <a:rPr lang="en-US" sz="2800" dirty="0" smtClean="0"/>
              <a:t>Effects  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                 </a:t>
            </a:r>
          </a:p>
        </p:txBody>
      </p:sp>
      <p:grpSp>
        <p:nvGrpSpPr>
          <p:cNvPr id="19" name="Group 18"/>
          <p:cNvGrpSpPr>
            <a:grpSpLocks noChangeAspect="1"/>
          </p:cNvGrpSpPr>
          <p:nvPr/>
        </p:nvGrpSpPr>
        <p:grpSpPr>
          <a:xfrm>
            <a:off x="4693289" y="1713277"/>
            <a:ext cx="1900005" cy="1094504"/>
            <a:chOff x="5274359" y="1800434"/>
            <a:chExt cx="1266670" cy="729669"/>
          </a:xfrm>
        </p:grpSpPr>
        <p:cxnSp>
          <p:nvCxnSpPr>
            <p:cNvPr id="8" name="Straight Connector 7"/>
            <p:cNvCxnSpPr>
              <a:cxnSpLocks noChangeAspect="1"/>
            </p:cNvCxnSpPr>
            <p:nvPr/>
          </p:nvCxnSpPr>
          <p:spPr>
            <a:xfrm flipV="1">
              <a:off x="5274359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>
              <a:spLocks noChangeAspect="1"/>
            </p:cNvSpPr>
            <p:nvPr/>
          </p:nvSpPr>
          <p:spPr>
            <a:xfrm>
              <a:off x="5423366" y="222298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879733" y="1800434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>
              <a:spLocks noChangeAspect="1"/>
            </p:cNvSpPr>
            <p:nvPr/>
          </p:nvSpPr>
          <p:spPr>
            <a:xfrm>
              <a:off x="5943436" y="2204678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>
              <a:spLocks noChangeAspect="1"/>
            </p:cNvSpPr>
            <p:nvPr/>
          </p:nvSpPr>
          <p:spPr>
            <a:xfrm>
              <a:off x="5943436" y="1855598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1954380" y="1705488"/>
            <a:ext cx="1900005" cy="1123175"/>
            <a:chOff x="1897512" y="1781320"/>
            <a:chExt cx="1266670" cy="748783"/>
          </a:xfrm>
        </p:grpSpPr>
        <p:cxnSp>
          <p:nvCxnSpPr>
            <p:cNvPr id="4" name="Straight Connector 3"/>
            <p:cNvCxnSpPr>
              <a:cxnSpLocks noChangeAspect="1"/>
            </p:cNvCxnSpPr>
            <p:nvPr/>
          </p:nvCxnSpPr>
          <p:spPr>
            <a:xfrm flipV="1">
              <a:off x="1897512" y="2516182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ectangle 4"/>
            <p:cNvSpPr>
              <a:spLocks noChangeAspect="1"/>
            </p:cNvSpPr>
            <p:nvPr/>
          </p:nvSpPr>
          <p:spPr>
            <a:xfrm>
              <a:off x="2049161" y="1883639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>
              <a:spLocks noChangeAspect="1"/>
            </p:cNvSpPr>
            <p:nvPr/>
          </p:nvSpPr>
          <p:spPr>
            <a:xfrm>
              <a:off x="2049161" y="2190757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>
              <a:spLocks noChangeAspect="1"/>
            </p:cNvSpPr>
            <p:nvPr/>
          </p:nvSpPr>
          <p:spPr>
            <a:xfrm>
              <a:off x="2562868" y="2190757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2522550" y="1781320"/>
              <a:ext cx="468619" cy="394217"/>
              <a:chOff x="4399967" y="1188457"/>
              <a:chExt cx="468619" cy="394217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069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Operators for Block Stacking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686801" cy="4525963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sz="1800" dirty="0" err="1" smtClean="0"/>
              <a:t>Pickup_from_Table</a:t>
            </a:r>
            <a:r>
              <a:rPr lang="en-US" sz="1800" dirty="0" smtClean="0"/>
              <a:t>(b):</a:t>
            </a:r>
          </a:p>
          <a:p>
            <a:pPr marL="460375" indent="-460375">
              <a:buNone/>
            </a:pPr>
            <a:r>
              <a:rPr lang="en-US" sz="1800" dirty="0"/>
              <a:t>	</a:t>
            </a:r>
            <a:r>
              <a:rPr lang="en-US" sz="1800" dirty="0" smtClean="0"/>
              <a:t>Pre: </a:t>
            </a:r>
            <a:r>
              <a:rPr lang="en-US" sz="1800" dirty="0" err="1" smtClean="0"/>
              <a:t>HandEmpty</a:t>
            </a:r>
            <a:r>
              <a:rPr lang="en-US" sz="1800" dirty="0" smtClean="0"/>
              <a:t>, Clear(b),                 	On-Table(b)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Add: Holding(b)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Delete: </a:t>
            </a:r>
            <a:r>
              <a:rPr lang="en-US" sz="1800" dirty="0" err="1" smtClean="0"/>
              <a:t>HandEmpty</a:t>
            </a:r>
            <a:r>
              <a:rPr lang="en-US" sz="1800" dirty="0" smtClean="0"/>
              <a:t>, On-Table(b)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err="1"/>
              <a:t>Pickup_from_Block</a:t>
            </a:r>
            <a:r>
              <a:rPr lang="en-US" sz="1800" dirty="0"/>
              <a:t>(</a:t>
            </a:r>
            <a:r>
              <a:rPr lang="en-US" sz="1800" dirty="0" err="1"/>
              <a:t>b,c</a:t>
            </a:r>
            <a:r>
              <a:rPr lang="en-US" sz="1800" dirty="0"/>
              <a:t>):</a:t>
            </a:r>
          </a:p>
          <a:p>
            <a:pPr marL="0" indent="0">
              <a:buNone/>
            </a:pPr>
            <a:r>
              <a:rPr lang="en-US" sz="1800" dirty="0"/>
              <a:t>	Pre: </a:t>
            </a:r>
            <a:r>
              <a:rPr lang="en-US" sz="1800" dirty="0" err="1"/>
              <a:t>HandEmpty</a:t>
            </a:r>
            <a:r>
              <a:rPr lang="en-US" sz="1800" dirty="0"/>
              <a:t>, On(</a:t>
            </a:r>
            <a:r>
              <a:rPr lang="en-US" sz="1800" dirty="0" err="1"/>
              <a:t>b,c</a:t>
            </a:r>
            <a:r>
              <a:rPr lang="en-US" sz="1800" dirty="0"/>
              <a:t>), b!=c</a:t>
            </a:r>
          </a:p>
          <a:p>
            <a:pPr marL="0" indent="0">
              <a:buNone/>
            </a:pPr>
            <a:r>
              <a:rPr lang="en-US" sz="1800" dirty="0"/>
              <a:t>	Add: Holding(b), Clear(c)</a:t>
            </a:r>
          </a:p>
          <a:p>
            <a:pPr marL="0" indent="0">
              <a:buNone/>
            </a:pPr>
            <a:r>
              <a:rPr lang="en-US" sz="1800" dirty="0"/>
              <a:t>	Delete: </a:t>
            </a:r>
            <a:r>
              <a:rPr lang="en-US" sz="1800" dirty="0" err="1"/>
              <a:t>HandEmpty</a:t>
            </a:r>
            <a:r>
              <a:rPr lang="en-US" sz="1800" dirty="0"/>
              <a:t>, On(</a:t>
            </a:r>
            <a:r>
              <a:rPr lang="en-US" sz="1800" dirty="0" err="1"/>
              <a:t>b,c</a:t>
            </a:r>
            <a:r>
              <a:rPr lang="en-US" sz="1800" dirty="0"/>
              <a:t>)         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2121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Operators for Block Stacking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686801" cy="4525963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Pickup_from_Table</a:t>
            </a:r>
            <a:r>
              <a:rPr lang="en-US" sz="1800" dirty="0"/>
              <a:t>(b):</a:t>
            </a:r>
          </a:p>
          <a:p>
            <a:pPr marL="460375" indent="-460375">
              <a:buNone/>
            </a:pPr>
            <a:r>
              <a:rPr lang="en-US" sz="1800" dirty="0"/>
              <a:t>	Pre: </a:t>
            </a:r>
            <a:r>
              <a:rPr lang="en-US" sz="1800" dirty="0" err="1"/>
              <a:t>HandEmpty</a:t>
            </a:r>
            <a:r>
              <a:rPr lang="en-US" sz="1800" dirty="0"/>
              <a:t>, Clear(b),                 	On-Table(b)</a:t>
            </a:r>
          </a:p>
          <a:p>
            <a:pPr marL="0" indent="0">
              <a:buNone/>
            </a:pPr>
            <a:r>
              <a:rPr lang="en-US" sz="1800" dirty="0"/>
              <a:t>	Add: Holding(b)</a:t>
            </a:r>
          </a:p>
          <a:p>
            <a:pPr marL="0" indent="0">
              <a:buNone/>
            </a:pPr>
            <a:r>
              <a:rPr lang="en-US" sz="1800" dirty="0"/>
              <a:t>	Delete: </a:t>
            </a:r>
            <a:r>
              <a:rPr lang="en-US" sz="1800" dirty="0" err="1"/>
              <a:t>HandEmpty</a:t>
            </a:r>
            <a:r>
              <a:rPr lang="en-US" sz="1800" dirty="0"/>
              <a:t>, On-Table(b)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err="1" smtClean="0"/>
              <a:t>Putdown_on_Table</a:t>
            </a:r>
            <a:r>
              <a:rPr lang="en-US" sz="1800" dirty="0" smtClean="0"/>
              <a:t>(b):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Pre: Holding(b)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Add: </a:t>
            </a:r>
            <a:r>
              <a:rPr lang="en-US" sz="1800" dirty="0" err="1" smtClean="0"/>
              <a:t>HandEmpty</a:t>
            </a:r>
            <a:r>
              <a:rPr lang="en-US" sz="1800" dirty="0" smtClean="0"/>
              <a:t>, On-Table(b)	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Delete: Holding(b)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err="1"/>
              <a:t>Pickup_from_Block</a:t>
            </a:r>
            <a:r>
              <a:rPr lang="en-US" sz="1800" dirty="0"/>
              <a:t>(</a:t>
            </a:r>
            <a:r>
              <a:rPr lang="en-US" sz="1800" dirty="0" err="1"/>
              <a:t>b,c</a:t>
            </a:r>
            <a:r>
              <a:rPr lang="en-US" sz="1800" dirty="0"/>
              <a:t>)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sz="1800" dirty="0" smtClean="0"/>
              <a:t>	Pre: </a:t>
            </a:r>
            <a:r>
              <a:rPr lang="en-US" sz="1800" dirty="0" err="1" smtClean="0"/>
              <a:t>HandEmpty</a:t>
            </a:r>
            <a:r>
              <a:rPr lang="en-US" sz="1800" dirty="0" smtClean="0"/>
              <a:t>, On(</a:t>
            </a:r>
            <a:r>
              <a:rPr lang="en-US" sz="1800" dirty="0" err="1" smtClean="0"/>
              <a:t>b,c</a:t>
            </a:r>
            <a:r>
              <a:rPr lang="en-US" sz="1800" dirty="0" smtClean="0"/>
              <a:t>), b!=c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Add: Holding(b), Clear(c)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Delete: </a:t>
            </a:r>
            <a:r>
              <a:rPr lang="en-US" sz="1800" dirty="0" err="1" smtClean="0"/>
              <a:t>HandEmpty</a:t>
            </a:r>
            <a:r>
              <a:rPr lang="en-US" sz="1800" dirty="0" smtClean="0"/>
              <a:t>, On(</a:t>
            </a:r>
            <a:r>
              <a:rPr lang="en-US" sz="1800" dirty="0" err="1" smtClean="0"/>
              <a:t>b,c</a:t>
            </a:r>
            <a:r>
              <a:rPr lang="en-US" sz="1800" dirty="0" smtClean="0"/>
              <a:t>)         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err="1" smtClean="0"/>
              <a:t>Putdown_on_Block</a:t>
            </a:r>
            <a:r>
              <a:rPr lang="en-US" sz="1800" dirty="0" smtClean="0"/>
              <a:t>(</a:t>
            </a:r>
            <a:r>
              <a:rPr lang="en-US" sz="1800" dirty="0" err="1" smtClean="0"/>
              <a:t>b,c</a:t>
            </a:r>
            <a:r>
              <a:rPr lang="en-US" sz="1800" dirty="0" smtClean="0"/>
              <a:t>):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Pre: Holding(b), Clear(c)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Add: </a:t>
            </a:r>
            <a:r>
              <a:rPr lang="en-US" sz="1800" dirty="0" err="1" smtClean="0"/>
              <a:t>HandEmpty</a:t>
            </a:r>
            <a:r>
              <a:rPr lang="en-US" sz="1800" dirty="0" smtClean="0"/>
              <a:t>, On(</a:t>
            </a:r>
            <a:r>
              <a:rPr lang="en-US" sz="1800" dirty="0" err="1" smtClean="0"/>
              <a:t>b,c</a:t>
            </a:r>
            <a:r>
              <a:rPr lang="en-US" sz="1800" dirty="0" smtClean="0"/>
              <a:t>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Delete: Clear(c), Holding(b)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2606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00200"/>
            <a:ext cx="86868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 smtClean="0"/>
              <a:t>HandEmpty</a:t>
            </a:r>
            <a:r>
              <a:rPr lang="en-US" sz="1800" dirty="0"/>
              <a:t> </a:t>
            </a:r>
            <a:r>
              <a:rPr lang="en-US" sz="1800" dirty="0" smtClean="0"/>
              <a:t>&amp; On-Table(R) &amp; </a:t>
            </a:r>
            <a:r>
              <a:rPr lang="en-US" sz="1800" dirty="0"/>
              <a:t>On</a:t>
            </a:r>
            <a:r>
              <a:rPr lang="en-US" sz="1800" dirty="0" smtClean="0"/>
              <a:t>(T,</a:t>
            </a:r>
            <a:r>
              <a:rPr lang="en-US" sz="1800" dirty="0"/>
              <a:t>R) &amp;</a:t>
            </a:r>
            <a:r>
              <a:rPr lang="en-US" sz="1800" dirty="0" smtClean="0"/>
              <a:t> </a:t>
            </a:r>
            <a:r>
              <a:rPr lang="en-US" sz="1800" dirty="0"/>
              <a:t>Clear</a:t>
            </a:r>
            <a:r>
              <a:rPr lang="en-US" sz="1800" dirty="0" smtClean="0"/>
              <a:t>(T) &amp; On-Table(O) &amp; </a:t>
            </a:r>
            <a:r>
              <a:rPr lang="en-US" sz="1800" dirty="0"/>
              <a:t>Clear(O</a:t>
            </a:r>
            <a:r>
              <a:rPr lang="en-US" sz="1800" dirty="0" smtClean="0"/>
              <a:t>)</a:t>
            </a: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53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00200"/>
            <a:ext cx="86868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 smtClean="0"/>
              <a:t>HandEmpty</a:t>
            </a:r>
            <a:r>
              <a:rPr lang="en-US" sz="1800" dirty="0"/>
              <a:t> </a:t>
            </a:r>
            <a:r>
              <a:rPr lang="en-US" sz="1800" dirty="0" smtClean="0"/>
              <a:t>&amp; On-Table(R) &amp; </a:t>
            </a:r>
            <a:r>
              <a:rPr lang="en-US" sz="1800" dirty="0"/>
              <a:t>On</a:t>
            </a:r>
            <a:r>
              <a:rPr lang="en-US" sz="1800" dirty="0" smtClean="0"/>
              <a:t>(T,</a:t>
            </a:r>
            <a:r>
              <a:rPr lang="en-US" sz="1800" dirty="0"/>
              <a:t>R) &amp;</a:t>
            </a:r>
            <a:r>
              <a:rPr lang="en-US" sz="1800" dirty="0" smtClean="0"/>
              <a:t> </a:t>
            </a:r>
            <a:r>
              <a:rPr lang="en-US" sz="1800" dirty="0"/>
              <a:t>Clear</a:t>
            </a:r>
            <a:r>
              <a:rPr lang="en-US" sz="1800" dirty="0" smtClean="0"/>
              <a:t>(T) &amp; On-Table(O) &amp; </a:t>
            </a:r>
            <a:r>
              <a:rPr lang="en-US" sz="1800" dirty="0"/>
              <a:t>Clear(O</a:t>
            </a:r>
            <a:r>
              <a:rPr lang="en-US" sz="1800" dirty="0" smtClean="0"/>
              <a:t>)</a:t>
            </a: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429876" y="3867329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Pickup_from_Table</a:t>
            </a:r>
            <a:r>
              <a:rPr lang="en-US" dirty="0">
                <a:latin typeface="Avenir Light"/>
                <a:cs typeface="Avenir Light"/>
              </a:rPr>
              <a:t>(b):</a:t>
            </a:r>
          </a:p>
          <a:p>
            <a:pPr marL="460375" indent="-460375">
              <a:buNone/>
            </a:pPr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Pre: 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HandEmpty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, Clear(b), </a:t>
            </a:r>
            <a:r>
              <a:rPr lang="en-US" dirty="0" smtClean="0">
                <a:solidFill>
                  <a:srgbClr val="FF0000"/>
                </a:solidFill>
                <a:latin typeface="Avenir Light"/>
                <a:cs typeface="Avenir Light"/>
              </a:rPr>
              <a:t>On-Table(b)</a:t>
            </a:r>
            <a:endParaRPr lang="en-US" dirty="0">
              <a:solidFill>
                <a:srgbClr val="FF0000"/>
              </a:solidFill>
              <a:latin typeface="Avenir Light"/>
              <a:cs typeface="Avenir Light"/>
            </a:endParaRPr>
          </a:p>
          <a:p>
            <a:r>
              <a:rPr lang="en-US" dirty="0">
                <a:latin typeface="Avenir Light"/>
                <a:cs typeface="Avenir Light"/>
              </a:rPr>
              <a:t>	Add: Holding(b)</a:t>
            </a:r>
          </a:p>
          <a:p>
            <a:r>
              <a:rPr lang="en-US" dirty="0">
                <a:latin typeface="Avenir Light"/>
                <a:cs typeface="Avenir Light"/>
              </a:rPr>
              <a:t>	Delete: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</a:t>
            </a:r>
            <a:r>
              <a:rPr lang="en-US" dirty="0" smtClean="0">
                <a:latin typeface="Avenir Light"/>
                <a:cs typeface="Avenir Light"/>
              </a:rPr>
              <a:t>On-Table(b)</a:t>
            </a:r>
            <a:endParaRPr lang="en-US" dirty="0">
              <a:latin typeface="Avenir Light"/>
              <a:cs typeface="Avenir Light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46194" y="3887813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Pickup_from_Block</a:t>
            </a:r>
            <a:r>
              <a:rPr lang="en-US" dirty="0">
                <a:latin typeface="Avenir Light"/>
                <a:cs typeface="Avenir Light"/>
              </a:rPr>
              <a:t>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):</a:t>
            </a:r>
          </a:p>
          <a:p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Pre: 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HandEmpty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, On(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b,c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), b!=c</a:t>
            </a:r>
          </a:p>
          <a:p>
            <a:r>
              <a:rPr lang="en-US" dirty="0">
                <a:latin typeface="Avenir Light"/>
                <a:cs typeface="Avenir Light"/>
              </a:rPr>
              <a:t>	Add: Holding(b), Clear(c)</a:t>
            </a:r>
          </a:p>
          <a:p>
            <a:r>
              <a:rPr lang="en-US" dirty="0">
                <a:latin typeface="Avenir Light"/>
                <a:cs typeface="Avenir Light"/>
              </a:rPr>
              <a:t>	Delete: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On(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         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1054966" y="1993900"/>
            <a:ext cx="837334" cy="2235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V="1">
            <a:off x="3165683" y="1993900"/>
            <a:ext cx="412890" cy="2235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 flipV="1">
            <a:off x="1140065" y="1992277"/>
            <a:ext cx="4612223" cy="22014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7025671" y="1958512"/>
            <a:ext cx="412890" cy="2235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 flipV="1">
            <a:off x="5837387" y="1958512"/>
            <a:ext cx="2369351" cy="22061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84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00200"/>
            <a:ext cx="86868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 smtClean="0"/>
              <a:t>HandEmpty</a:t>
            </a:r>
            <a:r>
              <a:rPr lang="en-US" sz="1800" dirty="0"/>
              <a:t> </a:t>
            </a:r>
            <a:r>
              <a:rPr lang="en-US" sz="1800" dirty="0" smtClean="0"/>
              <a:t>&amp; On-Table(R) &amp; </a:t>
            </a:r>
            <a:r>
              <a:rPr lang="en-US" sz="1800" dirty="0"/>
              <a:t>On</a:t>
            </a:r>
            <a:r>
              <a:rPr lang="en-US" sz="1800" dirty="0" smtClean="0"/>
              <a:t>(T,</a:t>
            </a:r>
            <a:r>
              <a:rPr lang="en-US" sz="1800" dirty="0"/>
              <a:t>R) &amp;</a:t>
            </a:r>
            <a:r>
              <a:rPr lang="en-US" sz="1800" dirty="0" smtClean="0"/>
              <a:t> </a:t>
            </a:r>
            <a:r>
              <a:rPr lang="en-US" sz="1800" dirty="0"/>
              <a:t>Clear</a:t>
            </a:r>
            <a:r>
              <a:rPr lang="en-US" sz="1800" dirty="0" smtClean="0"/>
              <a:t>(T) &amp; On-Table(O) &amp; </a:t>
            </a:r>
            <a:r>
              <a:rPr lang="en-US" sz="1800" dirty="0"/>
              <a:t>Clear(O</a:t>
            </a:r>
            <a:r>
              <a:rPr lang="en-US" sz="1800" dirty="0" smtClean="0"/>
              <a:t>)</a:t>
            </a: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429876" y="3867329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Pickup_from_Table</a:t>
            </a:r>
            <a:r>
              <a:rPr lang="en-US" dirty="0">
                <a:latin typeface="Avenir Light"/>
                <a:cs typeface="Avenir Light"/>
              </a:rPr>
              <a:t>(b):</a:t>
            </a:r>
          </a:p>
          <a:p>
            <a:pPr marL="460375" indent="-460375">
              <a:buNone/>
            </a:pPr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Pre: 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HandEmpty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, Clear(b), </a:t>
            </a:r>
            <a:r>
              <a:rPr lang="en-US" dirty="0" smtClean="0">
                <a:solidFill>
                  <a:srgbClr val="FF0000"/>
                </a:solidFill>
                <a:latin typeface="Avenir Light"/>
                <a:cs typeface="Avenir Light"/>
              </a:rPr>
              <a:t>On-Table(b)</a:t>
            </a:r>
            <a:endParaRPr lang="en-US" dirty="0">
              <a:solidFill>
                <a:srgbClr val="FF0000"/>
              </a:solidFill>
              <a:latin typeface="Avenir Light"/>
              <a:cs typeface="Avenir Light"/>
            </a:endParaRPr>
          </a:p>
          <a:p>
            <a:r>
              <a:rPr lang="en-US" dirty="0">
                <a:latin typeface="Avenir Light"/>
                <a:cs typeface="Avenir Light"/>
              </a:rPr>
              <a:t>	Add: Holding(b)</a:t>
            </a:r>
          </a:p>
          <a:p>
            <a:r>
              <a:rPr lang="en-US" dirty="0">
                <a:latin typeface="Avenir Light"/>
                <a:cs typeface="Avenir Light"/>
              </a:rPr>
              <a:t>	Delete: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</a:t>
            </a:r>
            <a:r>
              <a:rPr lang="en-US" dirty="0" smtClean="0">
                <a:latin typeface="Avenir Light"/>
                <a:cs typeface="Avenir Light"/>
              </a:rPr>
              <a:t>On-Table(b)</a:t>
            </a:r>
            <a:endParaRPr lang="en-US" dirty="0">
              <a:latin typeface="Avenir Light"/>
              <a:cs typeface="Avenir Light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46194" y="3887813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Pickup_from_Block</a:t>
            </a:r>
            <a:r>
              <a:rPr lang="en-US" dirty="0">
                <a:latin typeface="Avenir Light"/>
                <a:cs typeface="Avenir Light"/>
              </a:rPr>
              <a:t>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):</a:t>
            </a:r>
          </a:p>
          <a:p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Pre: 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HandEmpty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, On(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b,c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), b!=c</a:t>
            </a:r>
          </a:p>
          <a:p>
            <a:r>
              <a:rPr lang="en-US" dirty="0">
                <a:latin typeface="Avenir Light"/>
                <a:cs typeface="Avenir Light"/>
              </a:rPr>
              <a:t>	Add: Holding(b), Clear(c)</a:t>
            </a:r>
          </a:p>
          <a:p>
            <a:r>
              <a:rPr lang="en-US" dirty="0">
                <a:latin typeface="Avenir Light"/>
                <a:cs typeface="Avenir Light"/>
              </a:rPr>
              <a:t>	Delete: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On(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         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1054966" y="1993900"/>
            <a:ext cx="837334" cy="2235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V="1">
            <a:off x="3165683" y="1993900"/>
            <a:ext cx="412890" cy="2235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 flipV="1">
            <a:off x="1140065" y="1992277"/>
            <a:ext cx="4612223" cy="22014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7025671" y="1958512"/>
            <a:ext cx="412890" cy="2235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 flipV="1">
            <a:off x="5837387" y="1958512"/>
            <a:ext cx="2369351" cy="22061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3165683" y="1958512"/>
            <a:ext cx="1402394" cy="25753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7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00200"/>
            <a:ext cx="86868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 smtClean="0">
                <a:solidFill>
                  <a:srgbClr val="FF0000"/>
                </a:solidFill>
              </a:rPr>
              <a:t>HandEmpty</a:t>
            </a:r>
            <a:r>
              <a:rPr lang="en-US" sz="1800" dirty="0"/>
              <a:t> </a:t>
            </a:r>
            <a:r>
              <a:rPr lang="en-US" sz="1800" dirty="0" smtClean="0"/>
              <a:t>&amp; On-Table(R) &amp; </a:t>
            </a:r>
            <a:r>
              <a:rPr lang="en-US" sz="1800" dirty="0">
                <a:solidFill>
                  <a:srgbClr val="FF0000"/>
                </a:solidFill>
              </a:rPr>
              <a:t>On</a:t>
            </a:r>
            <a:r>
              <a:rPr lang="en-US" sz="1800" dirty="0" smtClean="0">
                <a:solidFill>
                  <a:srgbClr val="FF0000"/>
                </a:solidFill>
              </a:rPr>
              <a:t>(T,</a:t>
            </a:r>
            <a:r>
              <a:rPr lang="en-US" sz="1800" dirty="0">
                <a:solidFill>
                  <a:srgbClr val="FF0000"/>
                </a:solidFill>
              </a:rPr>
              <a:t>R) </a:t>
            </a:r>
            <a:r>
              <a:rPr lang="en-US" sz="1800" dirty="0"/>
              <a:t>&amp;</a:t>
            </a:r>
            <a:r>
              <a:rPr lang="en-US" sz="1800" dirty="0" smtClean="0"/>
              <a:t> </a:t>
            </a:r>
            <a:r>
              <a:rPr lang="en-US" sz="1800" dirty="0">
                <a:solidFill>
                  <a:srgbClr val="FF0000"/>
                </a:solidFill>
              </a:rPr>
              <a:t>Clear</a:t>
            </a:r>
            <a:r>
              <a:rPr lang="en-US" sz="1800" dirty="0" smtClean="0">
                <a:solidFill>
                  <a:srgbClr val="FF0000"/>
                </a:solidFill>
              </a:rPr>
              <a:t>(T) </a:t>
            </a:r>
            <a:r>
              <a:rPr lang="en-US" sz="1800" dirty="0" smtClean="0"/>
              <a:t>&amp; On-Table(O) &amp; </a:t>
            </a:r>
            <a:r>
              <a:rPr lang="en-US" sz="1800" dirty="0"/>
              <a:t>Clear(O</a:t>
            </a:r>
            <a:r>
              <a:rPr lang="en-US" sz="1800" dirty="0" smtClean="0"/>
              <a:t>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  <a:endParaRPr lang="en-US" sz="1800" i="1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723868" y="3860801"/>
            <a:ext cx="48420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Pickup_from_Block</a:t>
            </a:r>
            <a:r>
              <a:rPr lang="en-US" dirty="0">
                <a:latin typeface="Avenir Light"/>
                <a:cs typeface="Avenir Light"/>
              </a:rPr>
              <a:t>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):</a:t>
            </a:r>
          </a:p>
          <a:p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Pre: 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HandEmpty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, On(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b,c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), </a:t>
            </a:r>
            <a:r>
              <a:rPr lang="en-US" dirty="0" smtClean="0">
                <a:solidFill>
                  <a:srgbClr val="FF0000"/>
                </a:solidFill>
                <a:latin typeface="Avenir Light"/>
                <a:cs typeface="Avenir Light"/>
              </a:rPr>
              <a:t>Clear(c), b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!=c</a:t>
            </a:r>
          </a:p>
          <a:p>
            <a:r>
              <a:rPr lang="en-US" dirty="0">
                <a:latin typeface="Avenir Light"/>
                <a:cs typeface="Avenir Light"/>
              </a:rPr>
              <a:t>	Add: Holding(b), Clear(c)</a:t>
            </a:r>
          </a:p>
          <a:p>
            <a:r>
              <a:rPr lang="en-US" dirty="0">
                <a:latin typeface="Avenir Light"/>
                <a:cs typeface="Avenir Light"/>
              </a:rPr>
              <a:t>	Delete: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On(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         </a:t>
            </a:r>
          </a:p>
        </p:txBody>
      </p:sp>
    </p:spTree>
    <p:extLst>
      <p:ext uri="{BB962C8B-B14F-4D97-AF65-F5344CB8AC3E}">
        <p14:creationId xmlns:p14="http://schemas.microsoft.com/office/powerpoint/2010/main" val="1165455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in the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594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1"/>
                </a:solidFill>
              </a:rPr>
              <a:t>Goal 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 smtClean="0">
                <a:solidFill>
                  <a:schemeClr val="accent1"/>
                </a:solidFill>
              </a:rPr>
              <a:t>completely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Goal Statements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partially specified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Preference models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objective function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 rot="16200000">
            <a:off x="4510173" y="3519880"/>
            <a:ext cx="3166893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r>
              <a:rPr lang="en-US" altLang="en-US" sz="2500" b="1" dirty="0"/>
              <a:t>Increasing Generality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370638" y="1708150"/>
            <a:ext cx="0" cy="4102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9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00200"/>
            <a:ext cx="86868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>
                <a:solidFill>
                  <a:srgbClr val="FF0000"/>
                </a:solidFill>
              </a:rPr>
              <a:t>HandEmpty</a:t>
            </a:r>
            <a:r>
              <a:rPr lang="en-US" sz="1800" dirty="0"/>
              <a:t> &amp; On-Table(R) &amp; </a:t>
            </a:r>
            <a:r>
              <a:rPr lang="en-US" sz="1800" dirty="0">
                <a:solidFill>
                  <a:srgbClr val="FF0000"/>
                </a:solidFill>
              </a:rPr>
              <a:t>On(T,R) </a:t>
            </a:r>
            <a:r>
              <a:rPr lang="en-US" sz="1800" dirty="0"/>
              <a:t>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 smtClean="0"/>
              <a:t>On-Table(R) &amp; </a:t>
            </a:r>
            <a:r>
              <a:rPr lang="en-US" sz="1800" dirty="0"/>
              <a:t>Clear(T) &amp; </a:t>
            </a:r>
            <a:r>
              <a:rPr lang="en-US" sz="1800" dirty="0" smtClean="0"/>
              <a:t>On-Table(O) </a:t>
            </a:r>
            <a:r>
              <a:rPr lang="en-US" sz="1800" dirty="0"/>
              <a:t>&amp; Clear(O)</a:t>
            </a:r>
          </a:p>
          <a:p>
            <a:pPr marL="0" indent="0">
              <a:buNone/>
            </a:pPr>
            <a:endParaRPr lang="en-US" sz="1800" i="1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723869" y="3860801"/>
            <a:ext cx="51285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Pickup_from_Block</a:t>
            </a:r>
            <a:r>
              <a:rPr lang="en-US" dirty="0">
                <a:latin typeface="Avenir Light"/>
                <a:cs typeface="Avenir Light"/>
              </a:rPr>
              <a:t>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):</a:t>
            </a:r>
          </a:p>
          <a:p>
            <a:r>
              <a:rPr lang="en-US" dirty="0">
                <a:latin typeface="Avenir Light"/>
                <a:cs typeface="Avenir Light"/>
              </a:rPr>
              <a:t>	Pre: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On(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), </a:t>
            </a:r>
            <a:r>
              <a:rPr lang="en-US" dirty="0" smtClean="0">
                <a:latin typeface="Avenir Light"/>
                <a:cs typeface="Avenir Light"/>
              </a:rPr>
              <a:t>Clear(c), b</a:t>
            </a:r>
            <a:r>
              <a:rPr lang="en-US" dirty="0">
                <a:latin typeface="Avenir Light"/>
                <a:cs typeface="Avenir Light"/>
              </a:rPr>
              <a:t>!=c</a:t>
            </a:r>
          </a:p>
          <a:p>
            <a:r>
              <a:rPr lang="en-US" dirty="0">
                <a:latin typeface="Avenir Light"/>
                <a:cs typeface="Avenir Light"/>
              </a:rPr>
              <a:t>	Add: Holding(b), Clear(c)</a:t>
            </a:r>
          </a:p>
          <a:p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Delete: 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HandEmpty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, On(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b,c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)         </a:t>
            </a:r>
          </a:p>
        </p:txBody>
      </p:sp>
    </p:spTree>
    <p:extLst>
      <p:ext uri="{BB962C8B-B14F-4D97-AF65-F5344CB8AC3E}">
        <p14:creationId xmlns:p14="http://schemas.microsoft.com/office/powerpoint/2010/main" val="60510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00200"/>
            <a:ext cx="86868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HandEmpty</a:t>
            </a:r>
            <a:r>
              <a:rPr lang="en-US" sz="1800" dirty="0"/>
              <a:t> &amp; On-Table(R) &amp; On(T,R) 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 smtClean="0"/>
              <a:t>On-Table(R) &amp; Clear(T) &amp; On-Table(O) </a:t>
            </a:r>
            <a:r>
              <a:rPr lang="en-US" sz="1800" dirty="0"/>
              <a:t>&amp; Clear(O</a:t>
            </a:r>
            <a:r>
              <a:rPr lang="en-US" sz="1800" dirty="0" smtClean="0"/>
              <a:t>) &amp; </a:t>
            </a:r>
            <a:r>
              <a:rPr lang="en-US" sz="1800" dirty="0" smtClean="0">
                <a:solidFill>
                  <a:srgbClr val="FF0000"/>
                </a:solidFill>
              </a:rPr>
              <a:t>Holding(T) &amp; Clear(R)</a:t>
            </a: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1723868" y="3860801"/>
            <a:ext cx="48420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Pickup_from_Block</a:t>
            </a:r>
            <a:r>
              <a:rPr lang="en-US" dirty="0">
                <a:latin typeface="Avenir Light"/>
                <a:cs typeface="Avenir Light"/>
              </a:rPr>
              <a:t>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):</a:t>
            </a:r>
          </a:p>
          <a:p>
            <a:r>
              <a:rPr lang="en-US" dirty="0">
                <a:latin typeface="Avenir Light"/>
                <a:cs typeface="Avenir Light"/>
              </a:rPr>
              <a:t>	Pre: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On(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), </a:t>
            </a:r>
            <a:r>
              <a:rPr lang="en-US" dirty="0" smtClean="0">
                <a:latin typeface="Avenir Light"/>
                <a:cs typeface="Avenir Light"/>
              </a:rPr>
              <a:t>Clear(c), b</a:t>
            </a:r>
            <a:r>
              <a:rPr lang="en-US" dirty="0">
                <a:latin typeface="Avenir Light"/>
                <a:cs typeface="Avenir Light"/>
              </a:rPr>
              <a:t>!=c</a:t>
            </a:r>
          </a:p>
          <a:p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Add: Holding(b), Clear(c)</a:t>
            </a:r>
          </a:p>
          <a:p>
            <a:r>
              <a:rPr lang="en-US" dirty="0">
                <a:latin typeface="Avenir Light"/>
                <a:cs typeface="Avenir Light"/>
              </a:rPr>
              <a:t>	Delete: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On(</a:t>
            </a:r>
            <a:r>
              <a:rPr lang="en-US" dirty="0" err="1">
                <a:latin typeface="Avenir Light"/>
                <a:cs typeface="Avenir Light"/>
              </a:rPr>
              <a:t>b,c</a:t>
            </a:r>
            <a:r>
              <a:rPr lang="en-US" dirty="0">
                <a:latin typeface="Avenir Light"/>
                <a:cs typeface="Avenir Light"/>
              </a:rPr>
              <a:t>)         </a:t>
            </a:r>
          </a:p>
        </p:txBody>
      </p:sp>
    </p:spTree>
    <p:extLst>
      <p:ext uri="{BB962C8B-B14F-4D97-AF65-F5344CB8AC3E}">
        <p14:creationId xmlns:p14="http://schemas.microsoft.com/office/powerpoint/2010/main" val="160143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00200"/>
            <a:ext cx="86868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HandEmpty</a:t>
            </a:r>
            <a:r>
              <a:rPr lang="en-US" sz="1800" dirty="0"/>
              <a:t> &amp; On-Table(R) &amp; On(T,R) 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Holding(T) &amp; Clear(R)</a:t>
            </a:r>
          </a:p>
          <a:p>
            <a:pPr marL="0" indent="0">
              <a:buNone/>
            </a:pP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67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00200"/>
            <a:ext cx="86868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HandEmpty</a:t>
            </a:r>
            <a:r>
              <a:rPr lang="en-US" sz="1800" dirty="0"/>
              <a:t> &amp; On-Table(R) &amp; On(T,R) 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</a:t>
            </a:r>
            <a:r>
              <a:rPr lang="en-US" sz="1800" dirty="0">
                <a:solidFill>
                  <a:srgbClr val="FF0000"/>
                </a:solidFill>
              </a:rPr>
              <a:t>Holding(T) </a:t>
            </a:r>
            <a:r>
              <a:rPr lang="en-US" sz="1800" dirty="0"/>
              <a:t>&amp; Clear(R)</a:t>
            </a:r>
          </a:p>
          <a:p>
            <a:pPr marL="0" indent="0">
              <a:buNone/>
            </a:pPr>
            <a:r>
              <a:rPr lang="en-US" sz="1800" dirty="0" smtClean="0"/>
              <a:t>	</a:t>
            </a:r>
            <a:r>
              <a:rPr lang="en-US" sz="1800" i="1" dirty="0" err="1" smtClean="0"/>
              <a:t>Putdown_on_Table</a:t>
            </a:r>
            <a:r>
              <a:rPr lang="en-US" sz="1800" i="1" dirty="0" smtClean="0"/>
              <a:t>(T)</a:t>
            </a:r>
          </a:p>
          <a:p>
            <a:pPr marL="0" indent="0">
              <a:buNone/>
            </a:pP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3426792" y="385985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Putdown_on_Table</a:t>
            </a:r>
            <a:r>
              <a:rPr lang="en-US" dirty="0">
                <a:latin typeface="Avenir Light"/>
                <a:cs typeface="Avenir Light"/>
              </a:rPr>
              <a:t>(b):</a:t>
            </a:r>
          </a:p>
          <a:p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Pre: </a:t>
            </a:r>
            <a:r>
              <a:rPr lang="en-US" dirty="0" smtClean="0">
                <a:solidFill>
                  <a:srgbClr val="FF0000"/>
                </a:solidFill>
                <a:latin typeface="Avenir Light"/>
                <a:cs typeface="Avenir Light"/>
              </a:rPr>
              <a:t>Holding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(b)</a:t>
            </a:r>
          </a:p>
          <a:p>
            <a:r>
              <a:rPr lang="en-US" dirty="0">
                <a:latin typeface="Avenir Light"/>
                <a:cs typeface="Avenir Light"/>
              </a:rPr>
              <a:t>	Add: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</a:t>
            </a:r>
            <a:r>
              <a:rPr lang="en-US" dirty="0" smtClean="0">
                <a:latin typeface="Avenir Light"/>
                <a:cs typeface="Avenir Light"/>
              </a:rPr>
              <a:t>On-Table(b)</a:t>
            </a:r>
            <a:r>
              <a:rPr lang="en-US" dirty="0">
                <a:latin typeface="Avenir Light"/>
                <a:cs typeface="Avenir Light"/>
              </a:rPr>
              <a:t>	</a:t>
            </a:r>
          </a:p>
          <a:p>
            <a:r>
              <a:rPr lang="en-US" dirty="0">
                <a:latin typeface="Avenir Light"/>
                <a:cs typeface="Avenir Light"/>
              </a:rPr>
              <a:t>	Delete: Holding(b)</a:t>
            </a:r>
          </a:p>
        </p:txBody>
      </p:sp>
    </p:spTree>
    <p:extLst>
      <p:ext uri="{BB962C8B-B14F-4D97-AF65-F5344CB8AC3E}">
        <p14:creationId xmlns:p14="http://schemas.microsoft.com/office/powerpoint/2010/main" val="193188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00200"/>
            <a:ext cx="86868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HandEmpty</a:t>
            </a:r>
            <a:r>
              <a:rPr lang="en-US" sz="1800" dirty="0"/>
              <a:t> &amp; On-Table(R) &amp; On(T,R) 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</a:t>
            </a:r>
            <a:r>
              <a:rPr lang="en-US" sz="1800" dirty="0">
                <a:solidFill>
                  <a:srgbClr val="FF0000"/>
                </a:solidFill>
              </a:rPr>
              <a:t>Holding(T) </a:t>
            </a:r>
            <a:r>
              <a:rPr lang="en-US" sz="1800" dirty="0"/>
              <a:t>&amp; Clear(R)</a:t>
            </a:r>
          </a:p>
          <a:p>
            <a:pPr marL="0" indent="0">
              <a:buNone/>
            </a:pPr>
            <a:r>
              <a:rPr lang="en-US" sz="1800" dirty="0" smtClean="0"/>
              <a:t>	</a:t>
            </a:r>
            <a:r>
              <a:rPr lang="en-US" sz="1800" i="1" dirty="0" err="1" smtClean="0"/>
              <a:t>Putdown_on_Table</a:t>
            </a:r>
            <a:r>
              <a:rPr lang="en-US" sz="1800" i="1" dirty="0" smtClean="0"/>
              <a:t>(T)</a:t>
            </a:r>
          </a:p>
          <a:p>
            <a:pPr marL="0" indent="0">
              <a:buNone/>
            </a:pPr>
            <a:r>
              <a:rPr lang="en-US" sz="1800" dirty="0" smtClean="0"/>
              <a:t>On-Table(R) </a:t>
            </a:r>
            <a:r>
              <a:rPr lang="en-US" sz="1800" dirty="0"/>
              <a:t>&amp; Clear(T) &amp; </a:t>
            </a:r>
            <a:r>
              <a:rPr lang="en-US" sz="1800" dirty="0" smtClean="0"/>
              <a:t>On-Table(O) </a:t>
            </a:r>
            <a:r>
              <a:rPr lang="en-US" sz="1800" dirty="0"/>
              <a:t>&amp; Clear(O) </a:t>
            </a:r>
            <a:r>
              <a:rPr lang="en-US" sz="1800" dirty="0" smtClean="0"/>
              <a:t>&amp; </a:t>
            </a:r>
            <a:r>
              <a:rPr lang="en-US" sz="1800" dirty="0"/>
              <a:t>Clear(R)</a:t>
            </a:r>
          </a:p>
          <a:p>
            <a:pPr marL="0" indent="0">
              <a:buNone/>
            </a:pP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3426792" y="385985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Putdown_on_Table</a:t>
            </a:r>
            <a:r>
              <a:rPr lang="en-US" dirty="0">
                <a:latin typeface="Avenir Light"/>
                <a:cs typeface="Avenir Light"/>
              </a:rPr>
              <a:t>(b):</a:t>
            </a:r>
          </a:p>
          <a:p>
            <a:r>
              <a:rPr lang="en-US" dirty="0">
                <a:latin typeface="Avenir Light"/>
                <a:cs typeface="Avenir Light"/>
              </a:rPr>
              <a:t>	Pre: </a:t>
            </a:r>
            <a:r>
              <a:rPr lang="en-US" dirty="0" smtClean="0">
                <a:latin typeface="Avenir Light"/>
                <a:cs typeface="Avenir Light"/>
              </a:rPr>
              <a:t>Holding</a:t>
            </a:r>
            <a:r>
              <a:rPr lang="en-US" dirty="0">
                <a:latin typeface="Avenir Light"/>
                <a:cs typeface="Avenir Light"/>
              </a:rPr>
              <a:t>(b)</a:t>
            </a:r>
          </a:p>
          <a:p>
            <a:r>
              <a:rPr lang="en-US" dirty="0">
                <a:latin typeface="Avenir Light"/>
                <a:cs typeface="Avenir Light"/>
              </a:rPr>
              <a:t>	Add: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</a:t>
            </a:r>
            <a:r>
              <a:rPr lang="en-US" dirty="0" smtClean="0">
                <a:latin typeface="Avenir Light"/>
                <a:cs typeface="Avenir Light"/>
              </a:rPr>
              <a:t>On-Table(b)</a:t>
            </a:r>
            <a:r>
              <a:rPr lang="en-US" dirty="0">
                <a:latin typeface="Avenir Light"/>
                <a:cs typeface="Avenir Light"/>
              </a:rPr>
              <a:t>	</a:t>
            </a:r>
          </a:p>
          <a:p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Delete: Holding(b)</a:t>
            </a:r>
          </a:p>
        </p:txBody>
      </p:sp>
    </p:spTree>
    <p:extLst>
      <p:ext uri="{BB962C8B-B14F-4D97-AF65-F5344CB8AC3E}">
        <p14:creationId xmlns:p14="http://schemas.microsoft.com/office/powerpoint/2010/main" val="136524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63" y="1600200"/>
            <a:ext cx="92075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HandEmpty</a:t>
            </a:r>
            <a:r>
              <a:rPr lang="en-US" sz="1800" dirty="0"/>
              <a:t> &amp; On-Table(R) &amp; On(T,R) 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Holding(T) &amp; Clear(R)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/>
              <a:t>Putdown_on_Table</a:t>
            </a:r>
            <a:r>
              <a:rPr lang="en-US" sz="1800" i="1" dirty="0"/>
              <a:t>(T)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Clear(R</a:t>
            </a:r>
            <a:r>
              <a:rPr lang="en-US" sz="1800" dirty="0" smtClean="0"/>
              <a:t>) &amp; </a:t>
            </a:r>
            <a:r>
              <a:rPr lang="en-US" sz="1800" dirty="0" err="1" smtClean="0">
                <a:solidFill>
                  <a:srgbClr val="FF0000"/>
                </a:solidFill>
              </a:rPr>
              <a:t>HandEmpty</a:t>
            </a:r>
            <a:r>
              <a:rPr lang="en-US" sz="1800" dirty="0" smtClean="0">
                <a:solidFill>
                  <a:srgbClr val="FF0000"/>
                </a:solidFill>
              </a:rPr>
              <a:t> &amp; On-Table(T)</a:t>
            </a: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3426792" y="385985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Putdown_on_Table</a:t>
            </a:r>
            <a:r>
              <a:rPr lang="en-US" dirty="0">
                <a:latin typeface="Avenir Light"/>
                <a:cs typeface="Avenir Light"/>
              </a:rPr>
              <a:t>(b):</a:t>
            </a:r>
          </a:p>
          <a:p>
            <a:r>
              <a:rPr lang="en-US" dirty="0">
                <a:latin typeface="Avenir Light"/>
                <a:cs typeface="Avenir Light"/>
              </a:rPr>
              <a:t>	Pre: </a:t>
            </a:r>
            <a:r>
              <a:rPr lang="en-US" dirty="0" smtClean="0">
                <a:latin typeface="Avenir Light"/>
                <a:cs typeface="Avenir Light"/>
              </a:rPr>
              <a:t>Holding</a:t>
            </a:r>
            <a:r>
              <a:rPr lang="en-US" dirty="0">
                <a:latin typeface="Avenir Light"/>
                <a:cs typeface="Avenir Light"/>
              </a:rPr>
              <a:t>(b)</a:t>
            </a:r>
          </a:p>
          <a:p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Add: 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HandEmpty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, </a:t>
            </a:r>
            <a:r>
              <a:rPr lang="en-US" dirty="0" smtClean="0">
                <a:solidFill>
                  <a:srgbClr val="FF0000"/>
                </a:solidFill>
                <a:latin typeface="Avenir Light"/>
                <a:cs typeface="Avenir Light"/>
              </a:rPr>
              <a:t>On-Table(b)</a:t>
            </a:r>
            <a:r>
              <a:rPr lang="en-US" dirty="0">
                <a:latin typeface="Avenir Light"/>
                <a:cs typeface="Avenir Light"/>
              </a:rPr>
              <a:t>	</a:t>
            </a:r>
          </a:p>
          <a:p>
            <a:r>
              <a:rPr lang="en-US" dirty="0">
                <a:latin typeface="Avenir Light"/>
                <a:cs typeface="Avenir Light"/>
              </a:rPr>
              <a:t>	Delete: Holding(b)</a:t>
            </a:r>
          </a:p>
        </p:txBody>
      </p:sp>
    </p:spTree>
    <p:extLst>
      <p:ext uri="{BB962C8B-B14F-4D97-AF65-F5344CB8AC3E}">
        <p14:creationId xmlns:p14="http://schemas.microsoft.com/office/powerpoint/2010/main" val="198415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63" y="1600200"/>
            <a:ext cx="92075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HandEmpty</a:t>
            </a:r>
            <a:r>
              <a:rPr lang="en-US" sz="1800" dirty="0"/>
              <a:t> &amp; On-Table(R) &amp; On(T,R) 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Holding(T) &amp; Clear(R)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/>
              <a:t>Putdown_on_Table</a:t>
            </a:r>
            <a:r>
              <a:rPr lang="en-US" sz="1800" i="1" dirty="0"/>
              <a:t>(T)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Clear(R) &amp; </a:t>
            </a:r>
            <a:r>
              <a:rPr lang="en-US" sz="1800" dirty="0" err="1"/>
              <a:t>HandEmpty</a:t>
            </a:r>
            <a:r>
              <a:rPr lang="en-US" sz="1800" dirty="0"/>
              <a:t> &amp; On-Table(T)</a:t>
            </a:r>
          </a:p>
          <a:p>
            <a:pPr marL="0" indent="0">
              <a:buNone/>
            </a:pPr>
            <a:r>
              <a:rPr lang="en-US" sz="1800" dirty="0" smtClean="0"/>
              <a:t>	</a:t>
            </a: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1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63" y="1600200"/>
            <a:ext cx="92075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HandEmpty</a:t>
            </a:r>
            <a:r>
              <a:rPr lang="en-US" sz="1800" dirty="0"/>
              <a:t> &amp; On-Table(R) &amp; On(T,R) 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Holding(T) &amp; Clear(R)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/>
              <a:t>Putdown_on_Table</a:t>
            </a:r>
            <a:r>
              <a:rPr lang="en-US" sz="1800" i="1" dirty="0"/>
              <a:t>(T)</a:t>
            </a:r>
          </a:p>
          <a:p>
            <a:pPr marL="0" indent="0">
              <a:buNone/>
            </a:pPr>
            <a:r>
              <a:rPr lang="en-US" sz="1800" dirty="0"/>
              <a:t>On-Table(R) &amp; Clear(T) &amp; </a:t>
            </a:r>
            <a:r>
              <a:rPr lang="en-US" sz="1800" dirty="0">
                <a:solidFill>
                  <a:srgbClr val="FF0000"/>
                </a:solidFill>
              </a:rPr>
              <a:t>On-Table(O) </a:t>
            </a:r>
            <a:r>
              <a:rPr lang="en-US" sz="1800" dirty="0"/>
              <a:t>&amp; </a:t>
            </a:r>
            <a:r>
              <a:rPr lang="en-US" sz="1800" dirty="0">
                <a:solidFill>
                  <a:srgbClr val="FF0000"/>
                </a:solidFill>
              </a:rPr>
              <a:t>Clear(O)</a:t>
            </a:r>
            <a:r>
              <a:rPr lang="en-US" sz="1800" dirty="0"/>
              <a:t> &amp; Clear(R) &amp; </a:t>
            </a:r>
            <a:r>
              <a:rPr lang="en-US" sz="1800" dirty="0" err="1">
                <a:solidFill>
                  <a:srgbClr val="FF0000"/>
                </a:solidFill>
              </a:rPr>
              <a:t>HandEmpty</a:t>
            </a:r>
            <a:r>
              <a:rPr lang="en-US" sz="1800" dirty="0"/>
              <a:t> &amp; On-Table(T)</a:t>
            </a:r>
          </a:p>
          <a:p>
            <a:pPr marL="0" indent="0">
              <a:buNone/>
            </a:pPr>
            <a:r>
              <a:rPr lang="en-US" sz="1800" dirty="0" smtClean="0"/>
              <a:t>	</a:t>
            </a:r>
            <a:r>
              <a:rPr lang="en-US" sz="1800" i="1" dirty="0" err="1" smtClean="0"/>
              <a:t>Pickup_from_Table</a:t>
            </a:r>
            <a:r>
              <a:rPr lang="en-US" sz="1800" i="1" dirty="0" smtClean="0"/>
              <a:t>(O)</a:t>
            </a:r>
            <a:endParaRPr lang="en-US" sz="1800" i="1" dirty="0"/>
          </a:p>
          <a:p>
            <a:pPr marL="0" indent="0">
              <a:buNone/>
            </a:pP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4429876" y="3867329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Pickup_from_Table</a:t>
            </a:r>
            <a:r>
              <a:rPr lang="en-US" dirty="0">
                <a:latin typeface="Avenir Light"/>
                <a:cs typeface="Avenir Light"/>
              </a:rPr>
              <a:t>(b):</a:t>
            </a:r>
          </a:p>
          <a:p>
            <a:pPr marL="460375" indent="-460375">
              <a:buNone/>
            </a:pPr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Pre: 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HandEmpty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, Clear(b), </a:t>
            </a:r>
            <a:r>
              <a:rPr lang="en-US" dirty="0" smtClean="0">
                <a:solidFill>
                  <a:srgbClr val="FF0000"/>
                </a:solidFill>
                <a:latin typeface="Avenir Light"/>
                <a:cs typeface="Avenir Light"/>
              </a:rPr>
              <a:t>On-Table(b)</a:t>
            </a:r>
            <a:endParaRPr lang="en-US" dirty="0">
              <a:solidFill>
                <a:srgbClr val="FF0000"/>
              </a:solidFill>
              <a:latin typeface="Avenir Light"/>
              <a:cs typeface="Avenir Light"/>
            </a:endParaRPr>
          </a:p>
          <a:p>
            <a:r>
              <a:rPr lang="en-US" dirty="0">
                <a:latin typeface="Avenir Light"/>
                <a:cs typeface="Avenir Light"/>
              </a:rPr>
              <a:t>	Add: Holding(b)</a:t>
            </a:r>
          </a:p>
          <a:p>
            <a:r>
              <a:rPr lang="en-US" dirty="0">
                <a:latin typeface="Avenir Light"/>
                <a:cs typeface="Avenir Light"/>
              </a:rPr>
              <a:t>	Delete: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</a:t>
            </a:r>
            <a:r>
              <a:rPr lang="en-US" dirty="0" smtClean="0">
                <a:latin typeface="Avenir Light"/>
                <a:cs typeface="Avenir Light"/>
              </a:rPr>
              <a:t>On-Table(b)</a:t>
            </a:r>
            <a:endParaRPr lang="en-US" dirty="0"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110084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63" y="1600200"/>
            <a:ext cx="92075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HandEmpty</a:t>
            </a:r>
            <a:r>
              <a:rPr lang="en-US" sz="1800" dirty="0"/>
              <a:t> &amp; On-Table(R) &amp; On(T,R) 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Holding(T) &amp; Clear(R)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/>
              <a:t>Putdown_on_Table</a:t>
            </a:r>
            <a:r>
              <a:rPr lang="en-US" sz="1800" i="1" dirty="0"/>
              <a:t>(T)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Clear(R) &amp; </a:t>
            </a:r>
            <a:r>
              <a:rPr lang="en-US" sz="1800" dirty="0" err="1"/>
              <a:t>HandEmpty</a:t>
            </a:r>
            <a:r>
              <a:rPr lang="en-US" sz="1800" dirty="0"/>
              <a:t> &amp; On-Table(T)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/>
              <a:t>Pickup_from_Table</a:t>
            </a:r>
            <a:r>
              <a:rPr lang="en-US" sz="1800" i="1" dirty="0"/>
              <a:t>(O)</a:t>
            </a:r>
          </a:p>
          <a:p>
            <a:pPr marL="0" indent="0">
              <a:buNone/>
            </a:pPr>
            <a:r>
              <a:rPr lang="en-US" sz="1800" dirty="0" smtClean="0"/>
              <a:t>On-Table(R) </a:t>
            </a:r>
            <a:r>
              <a:rPr lang="en-US" sz="1800" dirty="0"/>
              <a:t>&amp; Clear(T) </a:t>
            </a:r>
            <a:r>
              <a:rPr lang="en-US" sz="1800" dirty="0" smtClean="0"/>
              <a:t>&amp; </a:t>
            </a:r>
            <a:r>
              <a:rPr lang="en-US" sz="1800" dirty="0"/>
              <a:t>Clear(O) &amp; Clear(R) </a:t>
            </a:r>
            <a:r>
              <a:rPr lang="en-US" sz="1800" dirty="0" smtClean="0"/>
              <a:t>&amp; On-Table(T) &amp; </a:t>
            </a:r>
            <a:r>
              <a:rPr lang="en-US" sz="1800" dirty="0" smtClean="0">
                <a:solidFill>
                  <a:srgbClr val="FF0000"/>
                </a:solidFill>
              </a:rPr>
              <a:t>Holding(O)</a:t>
            </a: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429876" y="3867329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venir Light"/>
                <a:cs typeface="Avenir Light"/>
              </a:rPr>
              <a:t>Pickup_from_Table</a:t>
            </a:r>
            <a:r>
              <a:rPr lang="en-US" dirty="0">
                <a:latin typeface="Avenir Light"/>
                <a:cs typeface="Avenir Light"/>
              </a:rPr>
              <a:t>(b):</a:t>
            </a:r>
          </a:p>
          <a:p>
            <a:pPr marL="460375" indent="-460375">
              <a:buNone/>
            </a:pPr>
            <a:r>
              <a:rPr lang="en-US" dirty="0">
                <a:latin typeface="Avenir Light"/>
                <a:cs typeface="Avenir Light"/>
              </a:rPr>
              <a:t>	Pre: </a:t>
            </a:r>
            <a:r>
              <a:rPr lang="en-US" dirty="0" err="1">
                <a:latin typeface="Avenir Light"/>
                <a:cs typeface="Avenir Light"/>
              </a:rPr>
              <a:t>HandEmpty</a:t>
            </a:r>
            <a:r>
              <a:rPr lang="en-US" dirty="0">
                <a:latin typeface="Avenir Light"/>
                <a:cs typeface="Avenir Light"/>
              </a:rPr>
              <a:t>, Clear(b), </a:t>
            </a:r>
            <a:r>
              <a:rPr lang="en-US" dirty="0" smtClean="0">
                <a:latin typeface="Avenir Light"/>
                <a:cs typeface="Avenir Light"/>
              </a:rPr>
              <a:t>On-Table(b)</a:t>
            </a:r>
            <a:endParaRPr lang="en-US" dirty="0">
              <a:latin typeface="Avenir Light"/>
              <a:cs typeface="Avenir Light"/>
            </a:endParaRPr>
          </a:p>
          <a:p>
            <a:r>
              <a:rPr lang="en-US" dirty="0">
                <a:latin typeface="Avenir Light"/>
                <a:cs typeface="Avenir Light"/>
              </a:rPr>
              <a:t>	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Add: Holding(b)</a:t>
            </a:r>
          </a:p>
          <a:p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	Delete: </a:t>
            </a:r>
            <a:r>
              <a:rPr lang="en-US" dirty="0" err="1">
                <a:solidFill>
                  <a:srgbClr val="FF0000"/>
                </a:solidFill>
                <a:latin typeface="Avenir Light"/>
                <a:cs typeface="Avenir Light"/>
              </a:rPr>
              <a:t>HandEmpty</a:t>
            </a:r>
            <a:r>
              <a:rPr lang="en-US" dirty="0">
                <a:solidFill>
                  <a:srgbClr val="FF0000"/>
                </a:solidFill>
                <a:latin typeface="Avenir Light"/>
                <a:cs typeface="Avenir Light"/>
              </a:rPr>
              <a:t>, </a:t>
            </a:r>
            <a:r>
              <a:rPr lang="en-US" dirty="0" smtClean="0">
                <a:solidFill>
                  <a:srgbClr val="FF0000"/>
                </a:solidFill>
                <a:latin typeface="Avenir Light"/>
                <a:cs typeface="Avenir Light"/>
              </a:rPr>
              <a:t>On-Table(b)</a:t>
            </a:r>
            <a:endParaRPr lang="en-US" dirty="0">
              <a:solidFill>
                <a:srgbClr val="FF0000"/>
              </a:solidFill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131327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 Plan of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63" y="1600200"/>
            <a:ext cx="9207501" cy="452596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HandEmpty</a:t>
            </a:r>
            <a:r>
              <a:rPr lang="en-US" sz="1800" dirty="0"/>
              <a:t> &amp; On-Table(R) &amp; On(T,R) &amp; Clear(T) &amp; On-Table(O) &amp; Clear(O)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Pickup_from_Block</a:t>
            </a:r>
            <a:r>
              <a:rPr lang="en-US" sz="1800" i="1" dirty="0" smtClean="0"/>
              <a:t>(T,R)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Holding(T) &amp; Clear(R)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/>
              <a:t>Putdown_on_Table</a:t>
            </a:r>
            <a:r>
              <a:rPr lang="en-US" sz="1800" i="1" dirty="0"/>
              <a:t>(T)</a:t>
            </a:r>
          </a:p>
          <a:p>
            <a:pPr marL="0" indent="0">
              <a:buNone/>
            </a:pPr>
            <a:r>
              <a:rPr lang="en-US" sz="1800" dirty="0"/>
              <a:t>On-Table(R) &amp; Clear(T) &amp; On-Table(O) &amp; Clear(O) &amp; Clear(R) &amp; </a:t>
            </a:r>
            <a:r>
              <a:rPr lang="en-US" sz="1800" dirty="0" err="1"/>
              <a:t>HandEmpty</a:t>
            </a:r>
            <a:r>
              <a:rPr lang="en-US" sz="1800" dirty="0"/>
              <a:t> &amp; On-Table(T)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/>
              <a:t>Pickup_from_Table</a:t>
            </a:r>
            <a:r>
              <a:rPr lang="en-US" sz="1800" i="1" dirty="0"/>
              <a:t>(O)</a:t>
            </a:r>
          </a:p>
          <a:p>
            <a:pPr marL="0" indent="0">
              <a:buNone/>
            </a:pPr>
            <a:r>
              <a:rPr lang="en-US" sz="1800" dirty="0"/>
              <a:t>On-Table(R) &amp; Clear(T) &amp; Clear(O) &amp; Clear(R) &amp; On-Table(T) &amp; Holding(O)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i="1" dirty="0" err="1" smtClean="0"/>
              <a:t>Putdown_on_Block</a:t>
            </a:r>
            <a:r>
              <a:rPr lang="en-US" sz="1800" i="1" dirty="0" smtClean="0"/>
              <a:t>(O,R)</a:t>
            </a:r>
            <a:endParaRPr lang="en-US" sz="1800" i="1" dirty="0"/>
          </a:p>
          <a:p>
            <a:pPr marL="0" indent="0">
              <a:buNone/>
            </a:pPr>
            <a:r>
              <a:rPr lang="en-US" sz="1800" dirty="0" smtClean="0"/>
              <a:t>On-Table(R) </a:t>
            </a:r>
            <a:r>
              <a:rPr lang="en-US" sz="1800" dirty="0"/>
              <a:t>&amp; Clear(T) &amp; Clear(O) </a:t>
            </a:r>
            <a:r>
              <a:rPr lang="en-US" sz="1800" dirty="0" smtClean="0"/>
              <a:t>&amp; On-Table(T) &amp; On(O,R) &amp; </a:t>
            </a:r>
            <a:r>
              <a:rPr lang="en-US" sz="1800" dirty="0" err="1" smtClean="0"/>
              <a:t>HandEmpty</a:t>
            </a:r>
            <a:endParaRPr lang="en-US" sz="18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6060" y="5594347"/>
            <a:ext cx="1552513" cy="566842"/>
            <a:chOff x="3817346" y="2365937"/>
            <a:chExt cx="1552513" cy="566842"/>
          </a:xfrm>
        </p:grpSpPr>
        <p:cxnSp>
          <p:nvCxnSpPr>
            <p:cNvPr id="20" name="Straight Connector 19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2792" y="5571450"/>
            <a:ext cx="1552513" cy="570211"/>
            <a:chOff x="6358228" y="2365937"/>
            <a:chExt cx="1552513" cy="570211"/>
          </a:xfrm>
        </p:grpSpPr>
        <p:cxnSp>
          <p:nvCxnSpPr>
            <p:cNvPr id="26" name="Straight Connector 25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05660" y="5394888"/>
            <a:ext cx="1552513" cy="762304"/>
            <a:chOff x="3829154" y="1188457"/>
            <a:chExt cx="1552513" cy="762304"/>
          </a:xfrm>
        </p:grpSpPr>
        <p:cxnSp>
          <p:nvCxnSpPr>
            <p:cNvPr id="38" name="Straight Connector 37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57199" y="5399819"/>
            <a:ext cx="1266670" cy="761370"/>
            <a:chOff x="3166439" y="3350167"/>
            <a:chExt cx="1266670" cy="761370"/>
          </a:xfrm>
        </p:grpSpPr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166439" y="4097616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>
              <a:spLocks noChangeAspect="1"/>
            </p:cNvSpPr>
            <p:nvPr/>
          </p:nvSpPr>
          <p:spPr>
            <a:xfrm>
              <a:off x="3318088" y="3772191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>
              <a:spLocks noChangeAspect="1"/>
            </p:cNvSpPr>
            <p:nvPr/>
          </p:nvSpPr>
          <p:spPr>
            <a:xfrm>
              <a:off x="3318088" y="3465073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>
              <a:spLocks noChangeAspect="1"/>
            </p:cNvSpPr>
            <p:nvPr/>
          </p:nvSpPr>
          <p:spPr>
            <a:xfrm>
              <a:off x="3811700" y="377219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3764206" y="3350167"/>
              <a:ext cx="468619" cy="394217"/>
              <a:chOff x="4399967" y="1188457"/>
              <a:chExt cx="468619" cy="39421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7573403" y="5373511"/>
            <a:ext cx="1266670" cy="749837"/>
            <a:chOff x="4791980" y="5658887"/>
            <a:chExt cx="1266670" cy="749837"/>
          </a:xfrm>
        </p:grpSpPr>
        <p:grpSp>
          <p:nvGrpSpPr>
            <p:cNvPr id="53" name="Group 52"/>
            <p:cNvGrpSpPr/>
            <p:nvPr/>
          </p:nvGrpSpPr>
          <p:grpSpPr>
            <a:xfrm>
              <a:off x="4968777" y="5658887"/>
              <a:ext cx="912457" cy="716555"/>
              <a:chOff x="6359337" y="3362754"/>
              <a:chExt cx="912457" cy="716555"/>
            </a:xfrm>
          </p:grpSpPr>
          <p:sp>
            <p:nvSpPr>
              <p:cNvPr id="54" name="Rectangle 53"/>
              <p:cNvSpPr>
                <a:spLocks noChangeAspect="1"/>
              </p:cNvSpPr>
              <p:nvPr/>
            </p:nvSpPr>
            <p:spPr>
              <a:xfrm>
                <a:off x="6359337" y="3772191"/>
                <a:ext cx="341212" cy="307118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>
                <a:spLocks noChangeAspect="1"/>
              </p:cNvSpPr>
              <p:nvPr/>
            </p:nvSpPr>
            <p:spPr>
              <a:xfrm>
                <a:off x="6852949" y="3772191"/>
                <a:ext cx="341212" cy="307118"/>
              </a:xfrm>
              <a:prstGeom prst="rect">
                <a:avLst/>
              </a:prstGeom>
              <a:solidFill>
                <a:schemeClr val="accent5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>
                <a:spLocks noChangeAspect="1"/>
              </p:cNvSpPr>
              <p:nvPr/>
            </p:nvSpPr>
            <p:spPr>
              <a:xfrm>
                <a:off x="6359337" y="3465073"/>
                <a:ext cx="341212" cy="30711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6803175" y="3362754"/>
                <a:ext cx="468619" cy="394217"/>
                <a:chOff x="4399967" y="1188457"/>
                <a:chExt cx="468619" cy="394217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4399967" y="1188457"/>
                  <a:ext cx="468619" cy="344613"/>
                </a:xfrm>
                <a:prstGeom prst="rect">
                  <a:avLst/>
                </a:prstGeom>
                <a:noFill/>
                <a:ln w="50800">
                  <a:solidFill>
                    <a:schemeClr val="accent4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4491571" y="1472946"/>
                  <a:ext cx="276437" cy="109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68" name="Straight Connector 67"/>
            <p:cNvCxnSpPr>
              <a:cxnSpLocks noChangeAspect="1"/>
            </p:cNvCxnSpPr>
            <p:nvPr/>
          </p:nvCxnSpPr>
          <p:spPr>
            <a:xfrm flipV="1">
              <a:off x="4791980" y="6394803"/>
              <a:ext cx="1266670" cy="139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H="1" flipV="1">
            <a:off x="1723869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3483229" y="56793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 flipV="1">
            <a:off x="5346187" y="5692077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7393350" y="5729628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1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016"/>
            <a:ext cx="8229600" cy="1143000"/>
          </a:xfrm>
        </p:spPr>
        <p:txBody>
          <a:bodyPr/>
          <a:lstStyle/>
          <a:p>
            <a:r>
              <a:rPr lang="en-US" dirty="0" smtClean="0"/>
              <a:t>Block Stacking States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7626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Planners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558011" cy="5096814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b="1" dirty="0"/>
              <a:t>Soundness</a:t>
            </a:r>
          </a:p>
          <a:p>
            <a:pPr lvl="1">
              <a:lnSpc>
                <a:spcPct val="120000"/>
              </a:lnSpc>
            </a:pPr>
            <a:r>
              <a:rPr lang="en-US" altLang="en-US" dirty="0"/>
              <a:t>A planning algorithm is </a:t>
            </a:r>
            <a:r>
              <a:rPr lang="en-US" altLang="en-US" b="1" i="1" dirty="0">
                <a:solidFill>
                  <a:srgbClr val="CC0000"/>
                </a:solidFill>
              </a:rPr>
              <a:t>sound</a:t>
            </a:r>
            <a:r>
              <a:rPr lang="en-US" altLang="en-US" dirty="0"/>
              <a:t> if all solutions found are legal plans</a:t>
            </a:r>
          </a:p>
          <a:p>
            <a:pPr lvl="2">
              <a:lnSpc>
                <a:spcPct val="120000"/>
              </a:lnSpc>
            </a:pPr>
            <a:r>
              <a:rPr lang="en-US" altLang="en-US" dirty="0"/>
              <a:t>All preconditions and goals are satisfied</a:t>
            </a:r>
          </a:p>
          <a:p>
            <a:pPr lvl="2">
              <a:lnSpc>
                <a:spcPct val="120000"/>
              </a:lnSpc>
            </a:pPr>
            <a:r>
              <a:rPr lang="en-US" altLang="en-US" dirty="0"/>
              <a:t>No constraints are violated (temporal, variable binding)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b="1" dirty="0"/>
              <a:t>Completeness</a:t>
            </a:r>
          </a:p>
          <a:p>
            <a:pPr lvl="1">
              <a:lnSpc>
                <a:spcPct val="120000"/>
              </a:lnSpc>
            </a:pPr>
            <a:r>
              <a:rPr lang="en-US" altLang="en-US" dirty="0"/>
              <a:t>A planning algorithm is </a:t>
            </a:r>
            <a:r>
              <a:rPr lang="en-US" altLang="en-US" b="1" i="1" dirty="0">
                <a:solidFill>
                  <a:srgbClr val="CC0099"/>
                </a:solidFill>
              </a:rPr>
              <a:t>complete</a:t>
            </a:r>
            <a:r>
              <a:rPr lang="en-US" altLang="en-US" dirty="0"/>
              <a:t> if a solution can be found whenever one actually exists</a:t>
            </a:r>
          </a:p>
          <a:p>
            <a:pPr lvl="1">
              <a:lnSpc>
                <a:spcPct val="120000"/>
              </a:lnSpc>
            </a:pPr>
            <a:r>
              <a:rPr lang="en-US" altLang="en-US" dirty="0"/>
              <a:t>A planning algorithm is </a:t>
            </a:r>
            <a:r>
              <a:rPr lang="en-US" altLang="en-US" b="1" i="1" dirty="0">
                <a:solidFill>
                  <a:srgbClr val="CC0099"/>
                </a:solidFill>
              </a:rPr>
              <a:t>strictly complete</a:t>
            </a:r>
            <a:r>
              <a:rPr lang="en-US" altLang="en-US" dirty="0"/>
              <a:t> if all solutions are included in the search space</a:t>
            </a:r>
            <a:endParaRPr lang="en-US" altLang="en-US" b="1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b="1" dirty="0"/>
              <a:t>Optimality</a:t>
            </a:r>
          </a:p>
          <a:p>
            <a:pPr lvl="1">
              <a:lnSpc>
                <a:spcPct val="120000"/>
              </a:lnSpc>
            </a:pPr>
            <a:r>
              <a:rPr lang="en-US" altLang="en-US" dirty="0"/>
              <a:t>A planning algorithm is </a:t>
            </a:r>
            <a:r>
              <a:rPr lang="en-US" altLang="en-US" b="1" i="1" dirty="0">
                <a:solidFill>
                  <a:schemeClr val="accent2"/>
                </a:solidFill>
              </a:rPr>
              <a:t>optimal</a:t>
            </a:r>
            <a:r>
              <a:rPr lang="en-US" altLang="en-US" dirty="0"/>
              <a:t> if the order in which solutions are found is consistent with some measure of plan </a:t>
            </a:r>
            <a:r>
              <a:rPr lang="en-US" altLang="en-US" dirty="0" smtClean="0"/>
              <a:t>quality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1071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0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Techniques for Planning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>
            <a:cxnSpLocks noChangeAspect="1"/>
          </p:cNvCxnSpPr>
          <p:nvPr/>
        </p:nvCxnSpPr>
        <p:spPr>
          <a:xfrm flipV="1">
            <a:off x="3169081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cxnSpLocks noChangeAspect="1"/>
          </p:cNvCxnSpPr>
          <p:nvPr/>
        </p:nvCxnSpPr>
        <p:spPr>
          <a:xfrm flipV="1">
            <a:off x="3169081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cxnSpLocks noChangeAspect="1"/>
          </p:cNvCxnSpPr>
          <p:nvPr/>
        </p:nvCxnSpPr>
        <p:spPr>
          <a:xfrm flipV="1">
            <a:off x="4718829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cxnSpLocks noChangeAspect="1"/>
          </p:cNvCxnSpPr>
          <p:nvPr/>
        </p:nvCxnSpPr>
        <p:spPr>
          <a:xfrm flipV="1">
            <a:off x="4718829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>
            <a:cxnSpLocks noChangeAspect="1"/>
          </p:cNvCxnSpPr>
          <p:nvPr/>
        </p:nvCxnSpPr>
        <p:spPr>
          <a:xfrm flipV="1">
            <a:off x="6210330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>
            <a:spLocks noChangeAspect="1"/>
          </p:cNvSpPr>
          <p:nvPr/>
        </p:nvSpPr>
        <p:spPr>
          <a:xfrm>
            <a:off x="6361979" y="502414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>
            <a:spLocks noChangeAspect="1"/>
          </p:cNvSpPr>
          <p:nvPr/>
        </p:nvSpPr>
        <p:spPr>
          <a:xfrm>
            <a:off x="6361979" y="471471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>
            <a:cxnSpLocks noChangeAspect="1"/>
          </p:cNvCxnSpPr>
          <p:nvPr/>
        </p:nvCxnSpPr>
        <p:spPr>
          <a:xfrm flipV="1">
            <a:off x="6210330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ectangle 183"/>
          <p:cNvSpPr>
            <a:spLocks noChangeAspect="1"/>
          </p:cNvSpPr>
          <p:nvPr/>
        </p:nvSpPr>
        <p:spPr>
          <a:xfrm>
            <a:off x="6361979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>
            <a:spLocks noChangeAspect="1"/>
          </p:cNvSpPr>
          <p:nvPr/>
        </p:nvSpPr>
        <p:spPr>
          <a:xfrm>
            <a:off x="6361979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>
            <a:spLocks noChangeAspect="1"/>
          </p:cNvSpPr>
          <p:nvPr/>
        </p:nvSpPr>
        <p:spPr>
          <a:xfrm>
            <a:off x="6361979" y="615887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Connector 190"/>
          <p:cNvCxnSpPr>
            <a:cxnSpLocks noChangeAspect="1"/>
          </p:cNvCxnSpPr>
          <p:nvPr/>
        </p:nvCxnSpPr>
        <p:spPr>
          <a:xfrm flipV="1">
            <a:off x="7636946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>
            <a:spLocks noChangeAspect="1"/>
          </p:cNvSpPr>
          <p:nvPr/>
        </p:nvSpPr>
        <p:spPr>
          <a:xfrm>
            <a:off x="8282207" y="502414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>
            <a:spLocks noChangeAspect="1"/>
          </p:cNvSpPr>
          <p:nvPr/>
        </p:nvSpPr>
        <p:spPr>
          <a:xfrm>
            <a:off x="8282207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>
            <a:cxnSpLocks noChangeAspect="1"/>
          </p:cNvCxnSpPr>
          <p:nvPr/>
        </p:nvCxnSpPr>
        <p:spPr>
          <a:xfrm flipV="1">
            <a:off x="7636946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>
            <a:spLocks noChangeAspect="1"/>
          </p:cNvSpPr>
          <p:nvPr/>
        </p:nvSpPr>
        <p:spPr>
          <a:xfrm>
            <a:off x="8282207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>
            <a:spLocks noChangeAspect="1"/>
          </p:cNvSpPr>
          <p:nvPr/>
        </p:nvSpPr>
        <p:spPr>
          <a:xfrm>
            <a:off x="8282207" y="644672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>
            <a:spLocks noChangeAspect="1"/>
          </p:cNvSpPr>
          <p:nvPr/>
        </p:nvSpPr>
        <p:spPr>
          <a:xfrm>
            <a:off x="8282207" y="613960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>
            <a:spLocks noChangeAspect="1"/>
          </p:cNvSpPr>
          <p:nvPr/>
        </p:nvSpPr>
        <p:spPr>
          <a:xfrm>
            <a:off x="3318088" y="502182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>
            <a:spLocks noChangeAspect="1"/>
          </p:cNvSpPr>
          <p:nvPr/>
        </p:nvSpPr>
        <p:spPr>
          <a:xfrm>
            <a:off x="331808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>
            <a:spLocks noChangeAspect="1"/>
          </p:cNvSpPr>
          <p:nvPr/>
        </p:nvSpPr>
        <p:spPr>
          <a:xfrm>
            <a:off x="536144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>
            <a:spLocks noChangeAspect="1"/>
          </p:cNvSpPr>
          <p:nvPr/>
        </p:nvSpPr>
        <p:spPr>
          <a:xfrm>
            <a:off x="5361448" y="502182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>
            <a:spLocks noChangeAspect="1"/>
          </p:cNvSpPr>
          <p:nvPr/>
        </p:nvSpPr>
        <p:spPr>
          <a:xfrm>
            <a:off x="3318088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>
            <a:spLocks noChangeAspect="1"/>
          </p:cNvSpPr>
          <p:nvPr/>
        </p:nvSpPr>
        <p:spPr>
          <a:xfrm>
            <a:off x="331808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>
            <a:spLocks noChangeAspect="1"/>
          </p:cNvSpPr>
          <p:nvPr/>
        </p:nvSpPr>
        <p:spPr>
          <a:xfrm>
            <a:off x="3318088" y="583248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>
            <a:spLocks noChangeAspect="1"/>
          </p:cNvSpPr>
          <p:nvPr/>
        </p:nvSpPr>
        <p:spPr>
          <a:xfrm>
            <a:off x="5361448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>
            <a:spLocks noChangeAspect="1"/>
          </p:cNvSpPr>
          <p:nvPr/>
        </p:nvSpPr>
        <p:spPr>
          <a:xfrm>
            <a:off x="536144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>
            <a:spLocks noChangeAspect="1"/>
          </p:cNvSpPr>
          <p:nvPr/>
        </p:nvSpPr>
        <p:spPr>
          <a:xfrm>
            <a:off x="5361448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374649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777878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481060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771434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>
            <a:spLocks noChangeAspect="1"/>
          </p:cNvSpPr>
          <p:nvPr/>
        </p:nvSpPr>
        <p:spPr>
          <a:xfrm>
            <a:off x="6855591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>
            <a:spLocks noChangeAspect="1"/>
          </p:cNvSpPr>
          <p:nvPr/>
        </p:nvSpPr>
        <p:spPr>
          <a:xfrm>
            <a:off x="7788595" y="4714710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>
            <a:spLocks noChangeAspect="1"/>
          </p:cNvSpPr>
          <p:nvPr/>
        </p:nvSpPr>
        <p:spPr>
          <a:xfrm>
            <a:off x="3811700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>
            <a:spLocks noChangeAspect="1"/>
          </p:cNvSpPr>
          <p:nvPr/>
        </p:nvSpPr>
        <p:spPr>
          <a:xfrm>
            <a:off x="4867836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3747184" y="5962679"/>
            <a:ext cx="468619" cy="394217"/>
            <a:chOff x="4399967" y="1188457"/>
            <a:chExt cx="468619" cy="394217"/>
          </a:xfrm>
        </p:grpSpPr>
        <p:sp>
          <p:nvSpPr>
            <p:cNvPr id="264" name="Rectangle 26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6786153" y="5975266"/>
            <a:ext cx="468619" cy="394217"/>
            <a:chOff x="4399967" y="1188457"/>
            <a:chExt cx="468619" cy="394217"/>
          </a:xfrm>
        </p:grpSpPr>
        <p:sp>
          <p:nvSpPr>
            <p:cNvPr id="267" name="Rectangle 26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4764070" y="5962679"/>
            <a:ext cx="468619" cy="394217"/>
            <a:chOff x="4399967" y="1188457"/>
            <a:chExt cx="468619" cy="394217"/>
          </a:xfrm>
        </p:grpSpPr>
        <p:sp>
          <p:nvSpPr>
            <p:cNvPr id="273" name="Rectangle 27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7708259" y="5956308"/>
            <a:ext cx="468619" cy="394217"/>
            <a:chOff x="4399967" y="1188457"/>
            <a:chExt cx="468619" cy="394217"/>
          </a:xfrm>
        </p:grpSpPr>
        <p:sp>
          <p:nvSpPr>
            <p:cNvPr id="276" name="Rectangle 27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5" name="Straight Arrow Connector 144"/>
          <p:cNvCxnSpPr/>
          <p:nvPr/>
        </p:nvCxnSpPr>
        <p:spPr>
          <a:xfrm flipV="1">
            <a:off x="4520456" y="189357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4749052" y="189357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V="1">
            <a:off x="2179207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>
            <a:off x="2407803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 flipV="1">
            <a:off x="2182029" y="5331263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410625" y="5331263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698456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927052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V="1">
            <a:off x="735316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>
            <a:off x="963912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/>
          <p:nvPr/>
        </p:nvCxnSpPr>
        <p:spPr>
          <a:xfrm flipV="1">
            <a:off x="3657196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/>
          <p:cNvCxnSpPr/>
          <p:nvPr/>
        </p:nvCxnSpPr>
        <p:spPr>
          <a:xfrm>
            <a:off x="3885792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/>
          <p:cNvCxnSpPr/>
          <p:nvPr/>
        </p:nvCxnSpPr>
        <p:spPr>
          <a:xfrm flipV="1">
            <a:off x="3657196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/>
          <p:cNvCxnSpPr/>
          <p:nvPr/>
        </p:nvCxnSpPr>
        <p:spPr>
          <a:xfrm>
            <a:off x="3885792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/>
          <p:cNvCxnSpPr/>
          <p:nvPr/>
        </p:nvCxnSpPr>
        <p:spPr>
          <a:xfrm flipV="1">
            <a:off x="5153071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/>
          <p:cNvCxnSpPr/>
          <p:nvPr/>
        </p:nvCxnSpPr>
        <p:spPr>
          <a:xfrm>
            <a:off x="5381667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/>
          <p:cNvCxnSpPr/>
          <p:nvPr/>
        </p:nvCxnSpPr>
        <p:spPr>
          <a:xfrm flipV="1">
            <a:off x="5207903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227"/>
          <p:cNvCxnSpPr/>
          <p:nvPr/>
        </p:nvCxnSpPr>
        <p:spPr>
          <a:xfrm>
            <a:off x="5436499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/>
          <p:cNvCxnSpPr/>
          <p:nvPr/>
        </p:nvCxnSpPr>
        <p:spPr>
          <a:xfrm flipV="1">
            <a:off x="6649161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/>
          <p:nvPr/>
        </p:nvCxnSpPr>
        <p:spPr>
          <a:xfrm>
            <a:off x="6877757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/>
          <p:nvPr/>
        </p:nvCxnSpPr>
        <p:spPr>
          <a:xfrm flipV="1">
            <a:off x="6666183" y="5328483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/>
          <p:nvPr/>
        </p:nvCxnSpPr>
        <p:spPr>
          <a:xfrm>
            <a:off x="6894779" y="5328483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/>
          <p:cNvCxnSpPr/>
          <p:nvPr/>
        </p:nvCxnSpPr>
        <p:spPr>
          <a:xfrm flipV="1">
            <a:off x="8134435" y="5366862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/>
          <p:cNvCxnSpPr/>
          <p:nvPr/>
        </p:nvCxnSpPr>
        <p:spPr>
          <a:xfrm>
            <a:off x="8363031" y="5366862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/>
          <p:cNvCxnSpPr/>
          <p:nvPr/>
        </p:nvCxnSpPr>
        <p:spPr>
          <a:xfrm flipV="1">
            <a:off x="8097415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/>
          <p:cNvCxnSpPr/>
          <p:nvPr/>
        </p:nvCxnSpPr>
        <p:spPr>
          <a:xfrm>
            <a:off x="8326011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/>
          <p:cNvCxnSpPr/>
          <p:nvPr/>
        </p:nvCxnSpPr>
        <p:spPr>
          <a:xfrm flipH="1" flipV="1">
            <a:off x="7656249" y="297259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/>
          <p:cNvCxnSpPr/>
          <p:nvPr/>
        </p:nvCxnSpPr>
        <p:spPr>
          <a:xfrm>
            <a:off x="7939687" y="2915717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/>
          <p:nvPr/>
        </p:nvCxnSpPr>
        <p:spPr>
          <a:xfrm flipH="1" flipV="1">
            <a:off x="4797358" y="293541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/>
          <p:cNvCxnSpPr/>
          <p:nvPr/>
        </p:nvCxnSpPr>
        <p:spPr>
          <a:xfrm>
            <a:off x="5080796" y="2935411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/>
          <p:cNvCxnSpPr/>
          <p:nvPr/>
        </p:nvCxnSpPr>
        <p:spPr>
          <a:xfrm flipH="1" flipV="1">
            <a:off x="2000080" y="2936149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/>
          <p:nvPr/>
        </p:nvCxnSpPr>
        <p:spPr>
          <a:xfrm>
            <a:off x="2283518" y="2936148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/>
          <p:cNvCxnSpPr/>
          <p:nvPr/>
        </p:nvCxnSpPr>
        <p:spPr>
          <a:xfrm flipV="1">
            <a:off x="2200401" y="2075471"/>
            <a:ext cx="1546092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/>
          <p:nvPr/>
        </p:nvCxnSpPr>
        <p:spPr>
          <a:xfrm flipH="1">
            <a:off x="2512899" y="2075471"/>
            <a:ext cx="1602326" cy="33866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/>
          <p:nvPr/>
        </p:nvCxnSpPr>
        <p:spPr>
          <a:xfrm flipV="1">
            <a:off x="3924755" y="2961454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/>
          <p:nvPr/>
        </p:nvCxnSpPr>
        <p:spPr>
          <a:xfrm flipH="1">
            <a:off x="4237253" y="2961453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/>
          <p:cNvCxnSpPr/>
          <p:nvPr/>
        </p:nvCxnSpPr>
        <p:spPr>
          <a:xfrm flipV="1">
            <a:off x="6490677" y="2962192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/>
          <p:nvPr/>
        </p:nvCxnSpPr>
        <p:spPr>
          <a:xfrm flipH="1">
            <a:off x="6803175" y="2962191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/>
          <p:nvPr/>
        </p:nvCxnSpPr>
        <p:spPr>
          <a:xfrm flipH="1" flipV="1">
            <a:off x="5436499" y="1980682"/>
            <a:ext cx="1650114" cy="43344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/>
          <p:cNvCxnSpPr/>
          <p:nvPr/>
        </p:nvCxnSpPr>
        <p:spPr>
          <a:xfrm>
            <a:off x="5381667" y="2075471"/>
            <a:ext cx="1513112" cy="36893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/>
          <p:cNvCxnSpPr/>
          <p:nvPr/>
        </p:nvCxnSpPr>
        <p:spPr>
          <a:xfrm flipV="1">
            <a:off x="949228" y="2936150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/>
          <p:cNvCxnSpPr/>
          <p:nvPr/>
        </p:nvCxnSpPr>
        <p:spPr>
          <a:xfrm flipH="1">
            <a:off x="1261726" y="2936149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2949625" y="3136900"/>
            <a:ext cx="1660475" cy="1168400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/>
          <p:cNvSpPr/>
          <p:nvPr/>
        </p:nvSpPr>
        <p:spPr>
          <a:xfrm>
            <a:off x="5998489" y="3150222"/>
            <a:ext cx="1660475" cy="1168400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073400" y="2870200"/>
            <a:ext cx="632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302" name="TextBox 301"/>
          <p:cNvSpPr txBox="1"/>
          <p:nvPr/>
        </p:nvSpPr>
        <p:spPr>
          <a:xfrm>
            <a:off x="5827197" y="2946117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14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016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BFS </a:t>
            </a:r>
            <a:r>
              <a:rPr lang="mr-IN" dirty="0" smtClean="0"/>
              <a:t>–</a:t>
            </a:r>
            <a:r>
              <a:rPr lang="en-US" dirty="0" smtClean="0"/>
              <a:t> Find shortest action sequence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cxnSpLocks noChangeAspect="1"/>
          </p:cNvCxnSpPr>
          <p:nvPr/>
        </p:nvCxnSpPr>
        <p:spPr>
          <a:xfrm flipV="1">
            <a:off x="213052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cxnSpLocks noChangeAspect="1"/>
          </p:cNvCxnSpPr>
          <p:nvPr/>
        </p:nvCxnSpPr>
        <p:spPr>
          <a:xfrm flipV="1">
            <a:off x="213052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/>
          <p:cNvCxnSpPr>
            <a:cxnSpLocks noChangeAspect="1"/>
          </p:cNvCxnSpPr>
          <p:nvPr/>
        </p:nvCxnSpPr>
        <p:spPr>
          <a:xfrm flipV="1">
            <a:off x="1685597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cxnSpLocks noChangeAspect="1"/>
          </p:cNvCxnSpPr>
          <p:nvPr/>
        </p:nvCxnSpPr>
        <p:spPr>
          <a:xfrm flipV="1">
            <a:off x="1685597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>
            <a:cxnSpLocks noChangeAspect="1"/>
          </p:cNvCxnSpPr>
          <p:nvPr/>
        </p:nvCxnSpPr>
        <p:spPr>
          <a:xfrm flipV="1">
            <a:off x="3169081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cxnSpLocks noChangeAspect="1"/>
          </p:cNvCxnSpPr>
          <p:nvPr/>
        </p:nvCxnSpPr>
        <p:spPr>
          <a:xfrm flipV="1">
            <a:off x="3169081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cxnSpLocks noChangeAspect="1"/>
          </p:cNvCxnSpPr>
          <p:nvPr/>
        </p:nvCxnSpPr>
        <p:spPr>
          <a:xfrm flipV="1">
            <a:off x="4718829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cxnSpLocks noChangeAspect="1"/>
          </p:cNvCxnSpPr>
          <p:nvPr/>
        </p:nvCxnSpPr>
        <p:spPr>
          <a:xfrm flipV="1">
            <a:off x="4718829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>
            <a:cxnSpLocks noChangeAspect="1"/>
          </p:cNvCxnSpPr>
          <p:nvPr/>
        </p:nvCxnSpPr>
        <p:spPr>
          <a:xfrm flipV="1">
            <a:off x="6210330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>
            <a:spLocks noChangeAspect="1"/>
          </p:cNvSpPr>
          <p:nvPr/>
        </p:nvSpPr>
        <p:spPr>
          <a:xfrm>
            <a:off x="6361979" y="502414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>
            <a:spLocks noChangeAspect="1"/>
          </p:cNvSpPr>
          <p:nvPr/>
        </p:nvSpPr>
        <p:spPr>
          <a:xfrm>
            <a:off x="6361979" y="471471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>
            <a:cxnSpLocks noChangeAspect="1"/>
          </p:cNvCxnSpPr>
          <p:nvPr/>
        </p:nvCxnSpPr>
        <p:spPr>
          <a:xfrm flipV="1">
            <a:off x="6210330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ectangle 183"/>
          <p:cNvSpPr>
            <a:spLocks noChangeAspect="1"/>
          </p:cNvSpPr>
          <p:nvPr/>
        </p:nvSpPr>
        <p:spPr>
          <a:xfrm>
            <a:off x="6361979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>
            <a:spLocks noChangeAspect="1"/>
          </p:cNvSpPr>
          <p:nvPr/>
        </p:nvSpPr>
        <p:spPr>
          <a:xfrm>
            <a:off x="6361979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>
            <a:spLocks noChangeAspect="1"/>
          </p:cNvSpPr>
          <p:nvPr/>
        </p:nvSpPr>
        <p:spPr>
          <a:xfrm>
            <a:off x="6361979" y="6158876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Connector 190"/>
          <p:cNvCxnSpPr>
            <a:cxnSpLocks noChangeAspect="1"/>
          </p:cNvCxnSpPr>
          <p:nvPr/>
        </p:nvCxnSpPr>
        <p:spPr>
          <a:xfrm flipV="1">
            <a:off x="7636946" y="5349570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>
            <a:spLocks noChangeAspect="1"/>
          </p:cNvSpPr>
          <p:nvPr/>
        </p:nvSpPr>
        <p:spPr>
          <a:xfrm>
            <a:off x="8282207" y="502414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>
            <a:spLocks noChangeAspect="1"/>
          </p:cNvSpPr>
          <p:nvPr/>
        </p:nvSpPr>
        <p:spPr>
          <a:xfrm>
            <a:off x="8282207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>
            <a:cxnSpLocks noChangeAspect="1"/>
          </p:cNvCxnSpPr>
          <p:nvPr/>
        </p:nvCxnSpPr>
        <p:spPr>
          <a:xfrm flipV="1">
            <a:off x="7636946" y="677214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>
            <a:spLocks noChangeAspect="1"/>
          </p:cNvSpPr>
          <p:nvPr/>
        </p:nvSpPr>
        <p:spPr>
          <a:xfrm>
            <a:off x="8282207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>
            <a:spLocks noChangeAspect="1"/>
          </p:cNvSpPr>
          <p:nvPr/>
        </p:nvSpPr>
        <p:spPr>
          <a:xfrm>
            <a:off x="8282207" y="644672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>
            <a:spLocks noChangeAspect="1"/>
          </p:cNvSpPr>
          <p:nvPr/>
        </p:nvSpPr>
        <p:spPr>
          <a:xfrm>
            <a:off x="8282207" y="613960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>
            <a:spLocks noChangeAspect="1"/>
          </p:cNvSpPr>
          <p:nvPr/>
        </p:nvSpPr>
        <p:spPr>
          <a:xfrm>
            <a:off x="362059" y="474925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>
            <a:spLocks noChangeAspect="1"/>
          </p:cNvSpPr>
          <p:nvPr/>
        </p:nvSpPr>
        <p:spPr>
          <a:xfrm>
            <a:off x="362059" y="50563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>
            <a:spLocks noChangeAspect="1"/>
          </p:cNvSpPr>
          <p:nvPr/>
        </p:nvSpPr>
        <p:spPr>
          <a:xfrm>
            <a:off x="362059" y="617183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>
            <a:spLocks noChangeAspect="1"/>
          </p:cNvSpPr>
          <p:nvPr/>
        </p:nvSpPr>
        <p:spPr>
          <a:xfrm>
            <a:off x="362059" y="6478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>
            <a:spLocks noChangeAspect="1"/>
          </p:cNvSpPr>
          <p:nvPr/>
        </p:nvSpPr>
        <p:spPr>
          <a:xfrm>
            <a:off x="365840" y="585175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>
            <a:spLocks noChangeAspect="1"/>
          </p:cNvSpPr>
          <p:nvPr/>
        </p:nvSpPr>
        <p:spPr>
          <a:xfrm>
            <a:off x="2332362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>
            <a:spLocks noChangeAspect="1"/>
          </p:cNvSpPr>
          <p:nvPr/>
        </p:nvSpPr>
        <p:spPr>
          <a:xfrm>
            <a:off x="2332362" y="502414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>
            <a:spLocks noChangeAspect="1"/>
          </p:cNvSpPr>
          <p:nvPr/>
        </p:nvSpPr>
        <p:spPr>
          <a:xfrm>
            <a:off x="2332362" y="613960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>
            <a:spLocks noChangeAspect="1"/>
          </p:cNvSpPr>
          <p:nvPr/>
        </p:nvSpPr>
        <p:spPr>
          <a:xfrm>
            <a:off x="2332362" y="583248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>
            <a:spLocks noChangeAspect="1"/>
          </p:cNvSpPr>
          <p:nvPr/>
        </p:nvSpPr>
        <p:spPr>
          <a:xfrm>
            <a:off x="2332362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>
            <a:spLocks noChangeAspect="1"/>
          </p:cNvSpPr>
          <p:nvPr/>
        </p:nvSpPr>
        <p:spPr>
          <a:xfrm>
            <a:off x="3318088" y="502182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>
            <a:spLocks noChangeAspect="1"/>
          </p:cNvSpPr>
          <p:nvPr/>
        </p:nvSpPr>
        <p:spPr>
          <a:xfrm>
            <a:off x="331808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>
            <a:spLocks noChangeAspect="1"/>
          </p:cNvSpPr>
          <p:nvPr/>
        </p:nvSpPr>
        <p:spPr>
          <a:xfrm>
            <a:off x="5361448" y="4714710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>
            <a:spLocks noChangeAspect="1"/>
          </p:cNvSpPr>
          <p:nvPr/>
        </p:nvSpPr>
        <p:spPr>
          <a:xfrm>
            <a:off x="5361448" y="5021828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>
            <a:spLocks noChangeAspect="1"/>
          </p:cNvSpPr>
          <p:nvPr/>
        </p:nvSpPr>
        <p:spPr>
          <a:xfrm>
            <a:off x="3318088" y="644672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>
            <a:spLocks noChangeAspect="1"/>
          </p:cNvSpPr>
          <p:nvPr/>
        </p:nvSpPr>
        <p:spPr>
          <a:xfrm>
            <a:off x="331808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>
            <a:spLocks noChangeAspect="1"/>
          </p:cNvSpPr>
          <p:nvPr/>
        </p:nvSpPr>
        <p:spPr>
          <a:xfrm>
            <a:off x="3318088" y="583248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>
            <a:spLocks noChangeAspect="1"/>
          </p:cNvSpPr>
          <p:nvPr/>
        </p:nvSpPr>
        <p:spPr>
          <a:xfrm>
            <a:off x="5361448" y="583248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>
            <a:spLocks noChangeAspect="1"/>
          </p:cNvSpPr>
          <p:nvPr/>
        </p:nvSpPr>
        <p:spPr>
          <a:xfrm>
            <a:off x="5361448" y="61396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>
            <a:spLocks noChangeAspect="1"/>
          </p:cNvSpPr>
          <p:nvPr/>
        </p:nvSpPr>
        <p:spPr>
          <a:xfrm>
            <a:off x="5361448" y="644672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81842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374649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777878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1779670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4810606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7714343" y="4633822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>
            <a:spLocks noChangeAspect="1"/>
          </p:cNvSpPr>
          <p:nvPr/>
        </p:nvSpPr>
        <p:spPr>
          <a:xfrm>
            <a:off x="875766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>
            <a:spLocks noChangeAspect="1"/>
          </p:cNvSpPr>
          <p:nvPr/>
        </p:nvSpPr>
        <p:spPr>
          <a:xfrm>
            <a:off x="6855591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>
            <a:spLocks noChangeAspect="1"/>
          </p:cNvSpPr>
          <p:nvPr/>
        </p:nvSpPr>
        <p:spPr>
          <a:xfrm>
            <a:off x="7788595" y="4714710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 noChangeAspect="1"/>
          </p:cNvSpPr>
          <p:nvPr/>
        </p:nvSpPr>
        <p:spPr>
          <a:xfrm>
            <a:off x="1837246" y="471702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>
            <a:spLocks noChangeAspect="1"/>
          </p:cNvSpPr>
          <p:nvPr/>
        </p:nvSpPr>
        <p:spPr>
          <a:xfrm>
            <a:off x="3811700" y="471702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>
            <a:spLocks noChangeAspect="1"/>
          </p:cNvSpPr>
          <p:nvPr/>
        </p:nvSpPr>
        <p:spPr>
          <a:xfrm>
            <a:off x="4867836" y="471702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818426" y="5975266"/>
            <a:ext cx="468619" cy="394217"/>
            <a:chOff x="4399967" y="1188457"/>
            <a:chExt cx="468619" cy="394217"/>
          </a:xfrm>
        </p:grpSpPr>
        <p:sp>
          <p:nvSpPr>
            <p:cNvPr id="261" name="Rectangle 2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3747184" y="5962679"/>
            <a:ext cx="468619" cy="394217"/>
            <a:chOff x="4399967" y="1188457"/>
            <a:chExt cx="468619" cy="394217"/>
          </a:xfrm>
        </p:grpSpPr>
        <p:sp>
          <p:nvSpPr>
            <p:cNvPr id="264" name="Rectangle 26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6786153" y="5975266"/>
            <a:ext cx="468619" cy="394217"/>
            <a:chOff x="4399967" y="1188457"/>
            <a:chExt cx="468619" cy="394217"/>
          </a:xfrm>
        </p:grpSpPr>
        <p:sp>
          <p:nvSpPr>
            <p:cNvPr id="267" name="Rectangle 26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59488" y="5975266"/>
            <a:ext cx="468619" cy="394217"/>
            <a:chOff x="4399967" y="1188457"/>
            <a:chExt cx="468619" cy="394217"/>
          </a:xfrm>
        </p:grpSpPr>
        <p:sp>
          <p:nvSpPr>
            <p:cNvPr id="270" name="Rectangle 26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4764070" y="5962679"/>
            <a:ext cx="468619" cy="394217"/>
            <a:chOff x="4399967" y="1188457"/>
            <a:chExt cx="468619" cy="394217"/>
          </a:xfrm>
        </p:grpSpPr>
        <p:sp>
          <p:nvSpPr>
            <p:cNvPr id="273" name="Rectangle 27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7708259" y="5956308"/>
            <a:ext cx="468619" cy="394217"/>
            <a:chOff x="4399967" y="1188457"/>
            <a:chExt cx="468619" cy="394217"/>
          </a:xfrm>
        </p:grpSpPr>
        <p:sp>
          <p:nvSpPr>
            <p:cNvPr id="276" name="Rectangle 27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5" name="Straight Arrow Connector 144"/>
          <p:cNvCxnSpPr/>
          <p:nvPr/>
        </p:nvCxnSpPr>
        <p:spPr>
          <a:xfrm flipV="1">
            <a:off x="4520456" y="189357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4749052" y="1893578"/>
            <a:ext cx="0" cy="419287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V="1">
            <a:off x="2179207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>
            <a:off x="2407803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 flipV="1">
            <a:off x="2182029" y="5331263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410625" y="5331263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698456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927052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V="1">
            <a:off x="735316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>
            <a:off x="963912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/>
          <p:nvPr/>
        </p:nvCxnSpPr>
        <p:spPr>
          <a:xfrm flipV="1">
            <a:off x="3657196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/>
          <p:cNvCxnSpPr/>
          <p:nvPr/>
        </p:nvCxnSpPr>
        <p:spPr>
          <a:xfrm>
            <a:off x="3885792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/>
          <p:cNvCxnSpPr/>
          <p:nvPr/>
        </p:nvCxnSpPr>
        <p:spPr>
          <a:xfrm flipV="1">
            <a:off x="3657196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/>
          <p:cNvCxnSpPr/>
          <p:nvPr/>
        </p:nvCxnSpPr>
        <p:spPr>
          <a:xfrm>
            <a:off x="3885792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/>
          <p:cNvCxnSpPr/>
          <p:nvPr/>
        </p:nvCxnSpPr>
        <p:spPr>
          <a:xfrm flipV="1">
            <a:off x="5153071" y="5349570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/>
          <p:cNvCxnSpPr/>
          <p:nvPr/>
        </p:nvCxnSpPr>
        <p:spPr>
          <a:xfrm>
            <a:off x="5381667" y="5349570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/>
          <p:cNvCxnSpPr/>
          <p:nvPr/>
        </p:nvCxnSpPr>
        <p:spPr>
          <a:xfrm flipV="1">
            <a:off x="5207903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227"/>
          <p:cNvCxnSpPr/>
          <p:nvPr/>
        </p:nvCxnSpPr>
        <p:spPr>
          <a:xfrm>
            <a:off x="5436499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/>
          <p:cNvCxnSpPr/>
          <p:nvPr/>
        </p:nvCxnSpPr>
        <p:spPr>
          <a:xfrm flipV="1">
            <a:off x="6649161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/>
          <p:nvPr/>
        </p:nvCxnSpPr>
        <p:spPr>
          <a:xfrm>
            <a:off x="6877757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/>
          <p:nvPr/>
        </p:nvCxnSpPr>
        <p:spPr>
          <a:xfrm flipV="1">
            <a:off x="6666183" y="5328483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/>
          <p:nvPr/>
        </p:nvCxnSpPr>
        <p:spPr>
          <a:xfrm>
            <a:off x="6894779" y="5328483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/>
          <p:cNvCxnSpPr/>
          <p:nvPr/>
        </p:nvCxnSpPr>
        <p:spPr>
          <a:xfrm flipV="1">
            <a:off x="8134435" y="5366862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/>
          <p:cNvCxnSpPr/>
          <p:nvPr/>
        </p:nvCxnSpPr>
        <p:spPr>
          <a:xfrm>
            <a:off x="8363031" y="5366862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/>
          <p:cNvCxnSpPr/>
          <p:nvPr/>
        </p:nvCxnSpPr>
        <p:spPr>
          <a:xfrm flipV="1">
            <a:off x="8097415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/>
          <p:cNvCxnSpPr/>
          <p:nvPr/>
        </p:nvCxnSpPr>
        <p:spPr>
          <a:xfrm>
            <a:off x="8326011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/>
          <p:cNvCxnSpPr/>
          <p:nvPr/>
        </p:nvCxnSpPr>
        <p:spPr>
          <a:xfrm flipH="1" flipV="1">
            <a:off x="7656249" y="297259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/>
          <p:cNvCxnSpPr/>
          <p:nvPr/>
        </p:nvCxnSpPr>
        <p:spPr>
          <a:xfrm>
            <a:off x="7939687" y="2915717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/>
          <p:nvPr/>
        </p:nvCxnSpPr>
        <p:spPr>
          <a:xfrm flipH="1" flipV="1">
            <a:off x="4797358" y="293541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/>
          <p:cNvCxnSpPr/>
          <p:nvPr/>
        </p:nvCxnSpPr>
        <p:spPr>
          <a:xfrm>
            <a:off x="5080796" y="2935411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/>
          <p:cNvCxnSpPr/>
          <p:nvPr/>
        </p:nvCxnSpPr>
        <p:spPr>
          <a:xfrm flipH="1" flipV="1">
            <a:off x="2000080" y="2936149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/>
          <p:nvPr/>
        </p:nvCxnSpPr>
        <p:spPr>
          <a:xfrm>
            <a:off x="2283518" y="2936148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/>
          <p:cNvCxnSpPr/>
          <p:nvPr/>
        </p:nvCxnSpPr>
        <p:spPr>
          <a:xfrm flipV="1">
            <a:off x="2200401" y="2075471"/>
            <a:ext cx="1546092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/>
          <p:nvPr/>
        </p:nvCxnSpPr>
        <p:spPr>
          <a:xfrm flipH="1">
            <a:off x="2512899" y="2075471"/>
            <a:ext cx="1602326" cy="33866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/>
          <p:nvPr/>
        </p:nvCxnSpPr>
        <p:spPr>
          <a:xfrm flipV="1">
            <a:off x="3924755" y="2961454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/>
          <p:nvPr/>
        </p:nvCxnSpPr>
        <p:spPr>
          <a:xfrm flipH="1">
            <a:off x="4237253" y="2961453"/>
            <a:ext cx="283438" cy="338661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/>
          <p:cNvCxnSpPr/>
          <p:nvPr/>
        </p:nvCxnSpPr>
        <p:spPr>
          <a:xfrm flipV="1">
            <a:off x="6490677" y="2962192"/>
            <a:ext cx="312498" cy="339398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/>
          <p:nvPr/>
        </p:nvCxnSpPr>
        <p:spPr>
          <a:xfrm flipH="1">
            <a:off x="6803175" y="2962191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/>
          <p:nvPr/>
        </p:nvCxnSpPr>
        <p:spPr>
          <a:xfrm flipH="1" flipV="1">
            <a:off x="5436499" y="1980682"/>
            <a:ext cx="1650114" cy="433449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/>
          <p:cNvCxnSpPr/>
          <p:nvPr/>
        </p:nvCxnSpPr>
        <p:spPr>
          <a:xfrm>
            <a:off x="5381667" y="2075471"/>
            <a:ext cx="1513112" cy="36893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/>
          <p:cNvCxnSpPr/>
          <p:nvPr/>
        </p:nvCxnSpPr>
        <p:spPr>
          <a:xfrm flipV="1">
            <a:off x="949228" y="2936150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/>
          <p:cNvCxnSpPr/>
          <p:nvPr/>
        </p:nvCxnSpPr>
        <p:spPr>
          <a:xfrm flipH="1">
            <a:off x="1261726" y="2936149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2949625" y="3136900"/>
            <a:ext cx="1660475" cy="1168400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/>
          <p:cNvSpPr/>
          <p:nvPr/>
        </p:nvSpPr>
        <p:spPr>
          <a:xfrm>
            <a:off x="5998489" y="3150222"/>
            <a:ext cx="1660475" cy="1168400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TextBox 301"/>
          <p:cNvSpPr txBox="1"/>
          <p:nvPr/>
        </p:nvSpPr>
        <p:spPr>
          <a:xfrm>
            <a:off x="3073400" y="2870200"/>
            <a:ext cx="632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303" name="TextBox 302"/>
          <p:cNvSpPr txBox="1"/>
          <p:nvPr/>
        </p:nvSpPr>
        <p:spPr>
          <a:xfrm>
            <a:off x="5827197" y="2946117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Goal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99826" y="56171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0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Reachability Graph Representation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67254" y="51848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4018903" y="48626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512515" y="48626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5006877" y="48633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211883" y="61695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63532" y="56956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57144" y="58472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51506" y="58480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55446" y="61669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4007095" y="58446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95069" y="58453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96328" y="61702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47977" y="58480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41589" y="58480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437317" y="56171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77063" y="56171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500707" y="56956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535951" y="56956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438067" y="44396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5" name="Straight Arrow Connector 144"/>
          <p:cNvCxnSpPr/>
          <p:nvPr/>
        </p:nvCxnSpPr>
        <p:spPr>
          <a:xfrm flipV="1">
            <a:off x="4558556" y="514477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4787152" y="514477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/>
          <p:cNvCxnSpPr/>
          <p:nvPr/>
        </p:nvCxnSpPr>
        <p:spPr>
          <a:xfrm flipH="1" flipV="1">
            <a:off x="7694349" y="622379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/>
          <p:cNvCxnSpPr/>
          <p:nvPr/>
        </p:nvCxnSpPr>
        <p:spPr>
          <a:xfrm>
            <a:off x="7977787" y="6166917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/>
          <p:nvPr/>
        </p:nvCxnSpPr>
        <p:spPr>
          <a:xfrm flipH="1" flipV="1">
            <a:off x="4835458" y="618661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/>
          <p:cNvCxnSpPr/>
          <p:nvPr/>
        </p:nvCxnSpPr>
        <p:spPr>
          <a:xfrm>
            <a:off x="5118896" y="6186611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/>
          <p:cNvCxnSpPr/>
          <p:nvPr/>
        </p:nvCxnSpPr>
        <p:spPr>
          <a:xfrm flipH="1" flipV="1">
            <a:off x="2038180" y="6187349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/>
          <p:nvPr/>
        </p:nvCxnSpPr>
        <p:spPr>
          <a:xfrm>
            <a:off x="2321618" y="6187348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/>
          <p:cNvCxnSpPr/>
          <p:nvPr/>
        </p:nvCxnSpPr>
        <p:spPr>
          <a:xfrm flipV="1">
            <a:off x="2238501" y="5326671"/>
            <a:ext cx="1546092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/>
          <p:nvPr/>
        </p:nvCxnSpPr>
        <p:spPr>
          <a:xfrm flipH="1">
            <a:off x="2550999" y="5326671"/>
            <a:ext cx="1602326" cy="33866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/>
          <p:nvPr/>
        </p:nvCxnSpPr>
        <p:spPr>
          <a:xfrm flipV="1">
            <a:off x="3962855" y="6212654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/>
          <p:nvPr/>
        </p:nvCxnSpPr>
        <p:spPr>
          <a:xfrm flipH="1">
            <a:off x="4275353" y="6212653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/>
          <p:cNvCxnSpPr/>
          <p:nvPr/>
        </p:nvCxnSpPr>
        <p:spPr>
          <a:xfrm flipV="1">
            <a:off x="6528777" y="6213392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/>
          <p:nvPr/>
        </p:nvCxnSpPr>
        <p:spPr>
          <a:xfrm flipH="1">
            <a:off x="6841275" y="6213391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/>
          <p:nvPr/>
        </p:nvCxnSpPr>
        <p:spPr>
          <a:xfrm flipH="1" flipV="1">
            <a:off x="5474599" y="5231882"/>
            <a:ext cx="1650114" cy="43344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/>
          <p:cNvCxnSpPr/>
          <p:nvPr/>
        </p:nvCxnSpPr>
        <p:spPr>
          <a:xfrm>
            <a:off x="5419767" y="5326671"/>
            <a:ext cx="1513112" cy="36893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/>
          <p:cNvCxnSpPr/>
          <p:nvPr/>
        </p:nvCxnSpPr>
        <p:spPr>
          <a:xfrm flipV="1">
            <a:off x="987328" y="6187350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/>
          <p:cNvCxnSpPr/>
          <p:nvPr/>
        </p:nvCxnSpPr>
        <p:spPr>
          <a:xfrm flipH="1">
            <a:off x="1299826" y="6187349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States: Conjunctions of Predicates</a:t>
            </a:r>
          </a:p>
          <a:p>
            <a:pPr marL="0" indent="0">
              <a:buNone/>
            </a:pPr>
            <a:r>
              <a:rPr lang="en-US" dirty="0"/>
              <a:t>Arrows = </a:t>
            </a:r>
            <a:r>
              <a:rPr lang="en-US" dirty="0" smtClean="0"/>
              <a:t>Actions</a:t>
            </a:r>
          </a:p>
          <a:p>
            <a:pPr marL="0" indent="0">
              <a:buNone/>
            </a:pPr>
            <a:r>
              <a:rPr lang="en-US" dirty="0" smtClean="0"/>
              <a:t>Every state </a:t>
            </a:r>
            <a:r>
              <a:rPr lang="en-US" dirty="0"/>
              <a:t>in level K is </a:t>
            </a:r>
            <a:r>
              <a:rPr lang="en-US" i="1" dirty="0" smtClean="0"/>
              <a:t>reachable</a:t>
            </a:r>
            <a:r>
              <a:rPr lang="en-US" dirty="0" smtClean="0"/>
              <a:t> </a:t>
            </a:r>
            <a:r>
              <a:rPr lang="en-US" dirty="0"/>
              <a:t>in K </a:t>
            </a:r>
            <a:r>
              <a:rPr lang="en-US" dirty="0" smtClean="0"/>
              <a:t>actions</a:t>
            </a:r>
          </a:p>
          <a:p>
            <a:pPr marL="0" indent="0">
              <a:buNone/>
            </a:pPr>
            <a:r>
              <a:rPr lang="en-US" dirty="0" smtClean="0"/>
              <a:t>Space complexity in terms of # predicates p?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8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99826" y="56171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0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Reachability Graph Representation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67254" y="51848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4018903" y="48626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512515" y="48626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5006877" y="48633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211883" y="61695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63532" y="56956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57144" y="58472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51506" y="58480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55446" y="61669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4007095" y="58446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95069" y="58453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96328" y="61702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47977" y="58480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41589" y="58480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437317" y="56171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77063" y="56171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500707" y="56956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535951" y="56956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438067" y="44396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5" name="Straight Arrow Connector 144"/>
          <p:cNvCxnSpPr/>
          <p:nvPr/>
        </p:nvCxnSpPr>
        <p:spPr>
          <a:xfrm flipV="1">
            <a:off x="4558556" y="514477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4787152" y="514477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/>
          <p:cNvCxnSpPr/>
          <p:nvPr/>
        </p:nvCxnSpPr>
        <p:spPr>
          <a:xfrm flipH="1" flipV="1">
            <a:off x="7694349" y="622379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/>
          <p:cNvCxnSpPr/>
          <p:nvPr/>
        </p:nvCxnSpPr>
        <p:spPr>
          <a:xfrm>
            <a:off x="7977787" y="6166917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/>
          <p:nvPr/>
        </p:nvCxnSpPr>
        <p:spPr>
          <a:xfrm flipH="1" flipV="1">
            <a:off x="4835458" y="618661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/>
          <p:cNvCxnSpPr/>
          <p:nvPr/>
        </p:nvCxnSpPr>
        <p:spPr>
          <a:xfrm>
            <a:off x="5118896" y="6186611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/>
          <p:cNvCxnSpPr/>
          <p:nvPr/>
        </p:nvCxnSpPr>
        <p:spPr>
          <a:xfrm flipH="1" flipV="1">
            <a:off x="2038180" y="6187349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/>
          <p:nvPr/>
        </p:nvCxnSpPr>
        <p:spPr>
          <a:xfrm>
            <a:off x="2321618" y="6187348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/>
          <p:cNvCxnSpPr/>
          <p:nvPr/>
        </p:nvCxnSpPr>
        <p:spPr>
          <a:xfrm flipV="1">
            <a:off x="2238501" y="5326671"/>
            <a:ext cx="1546092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/>
          <p:nvPr/>
        </p:nvCxnSpPr>
        <p:spPr>
          <a:xfrm flipH="1">
            <a:off x="2550999" y="5326671"/>
            <a:ext cx="1602326" cy="33866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/>
          <p:nvPr/>
        </p:nvCxnSpPr>
        <p:spPr>
          <a:xfrm flipV="1">
            <a:off x="3962855" y="6212654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/>
          <p:nvPr/>
        </p:nvCxnSpPr>
        <p:spPr>
          <a:xfrm flipH="1">
            <a:off x="4275353" y="6212653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/>
          <p:cNvCxnSpPr/>
          <p:nvPr/>
        </p:nvCxnSpPr>
        <p:spPr>
          <a:xfrm flipV="1">
            <a:off x="6528777" y="6213392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/>
          <p:nvPr/>
        </p:nvCxnSpPr>
        <p:spPr>
          <a:xfrm flipH="1">
            <a:off x="6841275" y="6213391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/>
          <p:nvPr/>
        </p:nvCxnSpPr>
        <p:spPr>
          <a:xfrm flipH="1" flipV="1">
            <a:off x="5474599" y="5231882"/>
            <a:ext cx="1650114" cy="43344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/>
          <p:cNvCxnSpPr/>
          <p:nvPr/>
        </p:nvCxnSpPr>
        <p:spPr>
          <a:xfrm>
            <a:off x="5419767" y="5326671"/>
            <a:ext cx="1513112" cy="36893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/>
          <p:cNvCxnSpPr/>
          <p:nvPr/>
        </p:nvCxnSpPr>
        <p:spPr>
          <a:xfrm flipV="1">
            <a:off x="987328" y="6187350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/>
          <p:cNvCxnSpPr/>
          <p:nvPr/>
        </p:nvCxnSpPr>
        <p:spPr>
          <a:xfrm flipH="1">
            <a:off x="1299826" y="6187349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4" name="TextBox 303"/>
          <p:cNvSpPr txBox="1"/>
          <p:nvPr/>
        </p:nvSpPr>
        <p:spPr>
          <a:xfrm>
            <a:off x="5474599" y="1260931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30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States: Conjunctions of Predicates</a:t>
            </a:r>
          </a:p>
          <a:p>
            <a:pPr marL="0" indent="0">
              <a:buNone/>
            </a:pPr>
            <a:r>
              <a:rPr lang="en-US" dirty="0"/>
              <a:t>Arrows = </a:t>
            </a:r>
            <a:r>
              <a:rPr lang="en-US" dirty="0" smtClean="0"/>
              <a:t>Actions</a:t>
            </a:r>
          </a:p>
          <a:p>
            <a:pPr marL="0" indent="0">
              <a:buNone/>
            </a:pPr>
            <a:r>
              <a:rPr lang="en-US" dirty="0" smtClean="0"/>
              <a:t>Every state </a:t>
            </a:r>
            <a:r>
              <a:rPr lang="en-US" dirty="0"/>
              <a:t>in level K is </a:t>
            </a:r>
            <a:r>
              <a:rPr lang="en-US" i="1" dirty="0" smtClean="0"/>
              <a:t>reachable</a:t>
            </a:r>
            <a:r>
              <a:rPr lang="en-US" dirty="0" smtClean="0"/>
              <a:t> </a:t>
            </a:r>
            <a:r>
              <a:rPr lang="en-US" dirty="0"/>
              <a:t>in K </a:t>
            </a:r>
            <a:r>
              <a:rPr lang="en-US" dirty="0" smtClean="0"/>
              <a:t>actions</a:t>
            </a:r>
          </a:p>
          <a:p>
            <a:pPr marL="0" indent="0">
              <a:buNone/>
            </a:pPr>
            <a:r>
              <a:rPr lang="en-US" dirty="0" smtClean="0"/>
              <a:t>Space complexity in terms of # predicates? 2</a:t>
            </a:r>
            <a:r>
              <a:rPr lang="en-US" baseline="30000" dirty="0" smtClean="0"/>
              <a:t>p 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8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016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Poll: Is BFS sound, complete, optimal?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1" name="Straight Connector 150"/>
          <p:cNvCxnSpPr>
            <a:cxnSpLocks noChangeAspect="1"/>
          </p:cNvCxnSpPr>
          <p:nvPr/>
        </p:nvCxnSpPr>
        <p:spPr>
          <a:xfrm flipV="1">
            <a:off x="3166439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>
            <a:spLocks noChangeAspect="1"/>
          </p:cNvSpPr>
          <p:nvPr/>
        </p:nvSpPr>
        <p:spPr>
          <a:xfrm>
            <a:off x="3318088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>
            <a:spLocks noChangeAspect="1"/>
          </p:cNvSpPr>
          <p:nvPr/>
        </p:nvSpPr>
        <p:spPr>
          <a:xfrm>
            <a:off x="331808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>
            <a:spLocks noChangeAspect="1"/>
          </p:cNvSpPr>
          <p:nvPr/>
        </p:nvSpPr>
        <p:spPr>
          <a:xfrm>
            <a:off x="3811700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3" name="Straight Connector 162"/>
          <p:cNvCxnSpPr>
            <a:cxnSpLocks noChangeAspect="1"/>
          </p:cNvCxnSpPr>
          <p:nvPr/>
        </p:nvCxnSpPr>
        <p:spPr>
          <a:xfrm flipV="1">
            <a:off x="4716187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 noChangeAspect="1"/>
          </p:cNvSpPr>
          <p:nvPr/>
        </p:nvSpPr>
        <p:spPr>
          <a:xfrm>
            <a:off x="4867836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>
            <a:spLocks noChangeAspect="1"/>
          </p:cNvSpPr>
          <p:nvPr/>
        </p:nvSpPr>
        <p:spPr>
          <a:xfrm>
            <a:off x="5361448" y="346507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>
            <a:spLocks noChangeAspect="1"/>
          </p:cNvSpPr>
          <p:nvPr/>
        </p:nvSpPr>
        <p:spPr>
          <a:xfrm>
            <a:off x="5361448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5" name="Straight Connector 174"/>
          <p:cNvCxnSpPr>
            <a:cxnSpLocks noChangeAspect="1"/>
          </p:cNvCxnSpPr>
          <p:nvPr/>
        </p:nvCxnSpPr>
        <p:spPr>
          <a:xfrm flipV="1">
            <a:off x="6207688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>
            <a:spLocks noChangeAspect="1"/>
          </p:cNvSpPr>
          <p:nvPr/>
        </p:nvSpPr>
        <p:spPr>
          <a:xfrm>
            <a:off x="6359337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>
            <a:spLocks noChangeAspect="1"/>
          </p:cNvSpPr>
          <p:nvPr/>
        </p:nvSpPr>
        <p:spPr>
          <a:xfrm>
            <a:off x="685294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>
            <a:spLocks noChangeAspect="1"/>
          </p:cNvSpPr>
          <p:nvPr/>
        </p:nvSpPr>
        <p:spPr>
          <a:xfrm>
            <a:off x="6359337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7" name="Straight Connector 186"/>
          <p:cNvCxnSpPr>
            <a:cxnSpLocks noChangeAspect="1"/>
          </p:cNvCxnSpPr>
          <p:nvPr/>
        </p:nvCxnSpPr>
        <p:spPr>
          <a:xfrm flipV="1">
            <a:off x="7634304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>
            <a:spLocks noChangeAspect="1"/>
          </p:cNvSpPr>
          <p:nvPr/>
        </p:nvSpPr>
        <p:spPr>
          <a:xfrm>
            <a:off x="7785953" y="377219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>
            <a:spLocks noChangeAspect="1"/>
          </p:cNvSpPr>
          <p:nvPr/>
        </p:nvSpPr>
        <p:spPr>
          <a:xfrm>
            <a:off x="8279565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>
            <a:spLocks noChangeAspect="1"/>
          </p:cNvSpPr>
          <p:nvPr/>
        </p:nvSpPr>
        <p:spPr>
          <a:xfrm>
            <a:off x="8279565" y="3465073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3764206" y="3350167"/>
            <a:ext cx="468619" cy="394217"/>
            <a:chOff x="4399967" y="1188457"/>
            <a:chExt cx="468619" cy="394217"/>
          </a:xfrm>
        </p:grpSpPr>
        <p:sp>
          <p:nvSpPr>
            <p:cNvPr id="246" name="Rectangle 24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6803175" y="3362754"/>
            <a:ext cx="468619" cy="394217"/>
            <a:chOff x="4399967" y="1188457"/>
            <a:chExt cx="468619" cy="394217"/>
          </a:xfrm>
        </p:grpSpPr>
        <p:sp>
          <p:nvSpPr>
            <p:cNvPr id="249" name="Rectangle 24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4781092" y="3350167"/>
            <a:ext cx="468619" cy="394217"/>
            <a:chOff x="4399967" y="1188457"/>
            <a:chExt cx="468619" cy="394217"/>
          </a:xfrm>
        </p:grpSpPr>
        <p:sp>
          <p:nvSpPr>
            <p:cNvPr id="255" name="Rectangle 2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725281" y="3343796"/>
            <a:ext cx="468619" cy="394217"/>
            <a:chOff x="4399967" y="1188457"/>
            <a:chExt cx="468619" cy="394217"/>
          </a:xfrm>
        </p:grpSpPr>
        <p:sp>
          <p:nvSpPr>
            <p:cNvPr id="258" name="Rectangle 25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5" name="Straight Arrow Connector 144"/>
          <p:cNvCxnSpPr/>
          <p:nvPr/>
        </p:nvCxnSpPr>
        <p:spPr>
          <a:xfrm flipV="1">
            <a:off x="4520456" y="189357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4749052" y="189357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V="1">
            <a:off x="2179207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>
            <a:off x="2407803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V="1">
            <a:off x="735316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>
            <a:off x="963912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/>
          <p:nvPr/>
        </p:nvCxnSpPr>
        <p:spPr>
          <a:xfrm flipV="1">
            <a:off x="3657196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/>
          <p:cNvCxnSpPr/>
          <p:nvPr/>
        </p:nvCxnSpPr>
        <p:spPr>
          <a:xfrm>
            <a:off x="3885792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/>
          <p:cNvCxnSpPr/>
          <p:nvPr/>
        </p:nvCxnSpPr>
        <p:spPr>
          <a:xfrm flipV="1">
            <a:off x="5207903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227"/>
          <p:cNvCxnSpPr/>
          <p:nvPr/>
        </p:nvCxnSpPr>
        <p:spPr>
          <a:xfrm>
            <a:off x="5436499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/>
          <p:cNvCxnSpPr/>
          <p:nvPr/>
        </p:nvCxnSpPr>
        <p:spPr>
          <a:xfrm flipV="1">
            <a:off x="6649161" y="4079309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/>
          <p:nvPr/>
        </p:nvCxnSpPr>
        <p:spPr>
          <a:xfrm>
            <a:off x="6877757" y="4079309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/>
          <p:cNvCxnSpPr/>
          <p:nvPr/>
        </p:nvCxnSpPr>
        <p:spPr>
          <a:xfrm flipV="1">
            <a:off x="8097415" y="4078448"/>
            <a:ext cx="1" cy="42582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/>
          <p:cNvCxnSpPr/>
          <p:nvPr/>
        </p:nvCxnSpPr>
        <p:spPr>
          <a:xfrm>
            <a:off x="8326011" y="4078448"/>
            <a:ext cx="0" cy="41928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/>
          <p:cNvCxnSpPr/>
          <p:nvPr/>
        </p:nvCxnSpPr>
        <p:spPr>
          <a:xfrm flipH="1" flipV="1">
            <a:off x="7656249" y="297259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/>
          <p:cNvCxnSpPr/>
          <p:nvPr/>
        </p:nvCxnSpPr>
        <p:spPr>
          <a:xfrm>
            <a:off x="7939687" y="2915717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/>
          <p:nvPr/>
        </p:nvCxnSpPr>
        <p:spPr>
          <a:xfrm flipH="1" flipV="1">
            <a:off x="4797358" y="2935412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/>
          <p:cNvCxnSpPr/>
          <p:nvPr/>
        </p:nvCxnSpPr>
        <p:spPr>
          <a:xfrm>
            <a:off x="5080796" y="2935411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/>
          <p:cNvCxnSpPr/>
          <p:nvPr/>
        </p:nvCxnSpPr>
        <p:spPr>
          <a:xfrm flipH="1" flipV="1">
            <a:off x="2000080" y="2936149"/>
            <a:ext cx="303342" cy="33328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/>
          <p:nvPr/>
        </p:nvCxnSpPr>
        <p:spPr>
          <a:xfrm>
            <a:off x="2283518" y="2936148"/>
            <a:ext cx="254213" cy="33328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/>
          <p:cNvCxnSpPr/>
          <p:nvPr/>
        </p:nvCxnSpPr>
        <p:spPr>
          <a:xfrm flipV="1">
            <a:off x="2200401" y="2075471"/>
            <a:ext cx="1546092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/>
          <p:nvPr/>
        </p:nvCxnSpPr>
        <p:spPr>
          <a:xfrm flipH="1">
            <a:off x="2512899" y="2075471"/>
            <a:ext cx="1602326" cy="33866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/>
          <p:nvPr/>
        </p:nvCxnSpPr>
        <p:spPr>
          <a:xfrm flipV="1">
            <a:off x="3924755" y="2961454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/>
          <p:nvPr/>
        </p:nvCxnSpPr>
        <p:spPr>
          <a:xfrm flipH="1">
            <a:off x="4237253" y="2961453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/>
          <p:cNvCxnSpPr/>
          <p:nvPr/>
        </p:nvCxnSpPr>
        <p:spPr>
          <a:xfrm flipV="1">
            <a:off x="6490677" y="2962192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/>
          <p:nvPr/>
        </p:nvCxnSpPr>
        <p:spPr>
          <a:xfrm flipH="1">
            <a:off x="6803175" y="2962191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/>
          <p:nvPr/>
        </p:nvCxnSpPr>
        <p:spPr>
          <a:xfrm flipH="1" flipV="1">
            <a:off x="5436499" y="1980682"/>
            <a:ext cx="1650114" cy="433449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/>
          <p:cNvCxnSpPr/>
          <p:nvPr/>
        </p:nvCxnSpPr>
        <p:spPr>
          <a:xfrm>
            <a:off x="5381667" y="2075471"/>
            <a:ext cx="1513112" cy="36893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/>
          <p:cNvCxnSpPr/>
          <p:nvPr/>
        </p:nvCxnSpPr>
        <p:spPr>
          <a:xfrm flipV="1">
            <a:off x="949228" y="2936150"/>
            <a:ext cx="312498" cy="339398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/>
          <p:cNvCxnSpPr/>
          <p:nvPr/>
        </p:nvCxnSpPr>
        <p:spPr>
          <a:xfrm flipH="1">
            <a:off x="1261726" y="2936149"/>
            <a:ext cx="283438" cy="338661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2949625" y="3136900"/>
            <a:ext cx="1660475" cy="1168400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/>
          <p:cNvSpPr/>
          <p:nvPr/>
        </p:nvSpPr>
        <p:spPr>
          <a:xfrm>
            <a:off x="5998489" y="3150222"/>
            <a:ext cx="1660475" cy="1168400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TextBox 301"/>
          <p:cNvSpPr txBox="1"/>
          <p:nvPr/>
        </p:nvSpPr>
        <p:spPr>
          <a:xfrm>
            <a:off x="3073400" y="2870200"/>
            <a:ext cx="632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303" name="TextBox 302"/>
          <p:cNvSpPr txBox="1"/>
          <p:nvPr/>
        </p:nvSpPr>
        <p:spPr>
          <a:xfrm>
            <a:off x="5827197" y="2946117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Goal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84507" y="4909459"/>
            <a:ext cx="8690564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en-US" b="1" dirty="0" smtClean="0"/>
              <a:t>Soundness - </a:t>
            </a:r>
            <a:r>
              <a:rPr lang="en-US" altLang="en-US" dirty="0" smtClean="0"/>
              <a:t>all </a:t>
            </a:r>
            <a:r>
              <a:rPr lang="en-US" altLang="en-US" dirty="0"/>
              <a:t>solutions found are legal </a:t>
            </a:r>
            <a:r>
              <a:rPr lang="en-US" altLang="en-US" smtClean="0"/>
              <a:t>plans </a:t>
            </a:r>
          </a:p>
          <a:p>
            <a:pPr>
              <a:lnSpc>
                <a:spcPct val="120000"/>
              </a:lnSpc>
            </a:pPr>
            <a:r>
              <a:rPr lang="en-US" altLang="en-US" b="1" dirty="0" smtClean="0"/>
              <a:t>Completeness - </a:t>
            </a:r>
            <a:r>
              <a:rPr lang="en-US" altLang="en-US" dirty="0" smtClean="0"/>
              <a:t>a </a:t>
            </a:r>
            <a:r>
              <a:rPr lang="en-US" altLang="en-US" dirty="0"/>
              <a:t>solution can be found whenever one actually exists</a:t>
            </a:r>
          </a:p>
          <a:p>
            <a:pPr>
              <a:lnSpc>
                <a:spcPct val="120000"/>
              </a:lnSpc>
            </a:pPr>
            <a:r>
              <a:rPr lang="en-US" altLang="en-US" b="1" dirty="0" smtClean="0"/>
              <a:t>Optimality - </a:t>
            </a:r>
            <a:r>
              <a:rPr lang="en-US" altLang="en-US" dirty="0" smtClean="0"/>
              <a:t>the </a:t>
            </a:r>
            <a:r>
              <a:rPr lang="en-US" altLang="en-US" dirty="0"/>
              <a:t>order in which solutions are found is consistent with some measure of plan quality</a:t>
            </a:r>
          </a:p>
        </p:txBody>
      </p:sp>
    </p:spTree>
    <p:extLst>
      <p:ext uri="{BB962C8B-B14F-4D97-AF65-F5344CB8AC3E}">
        <p14:creationId xmlns:p14="http://schemas.microsoft.com/office/powerpoint/2010/main" val="189800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Idea: Since we have a conjunction of goal predicates, let’s try to solve one at a time</a:t>
            </a:r>
          </a:p>
          <a:p>
            <a:r>
              <a:rPr lang="en-US" dirty="0" smtClean="0">
                <a:solidFill>
                  <a:srgbClr val="7030A0"/>
                </a:solidFill>
              </a:rPr>
              <a:t>Maintain a stack of achievable goals</a:t>
            </a:r>
          </a:p>
          <a:p>
            <a:r>
              <a:rPr lang="en-US" dirty="0" smtClean="0">
                <a:solidFill>
                  <a:srgbClr val="7030A0"/>
                </a:solidFill>
              </a:rPr>
              <a:t>Use BFS (or anything else) to find a plan to achieve that single goal</a:t>
            </a:r>
          </a:p>
          <a:p>
            <a:r>
              <a:rPr lang="en-US" dirty="0" smtClean="0">
                <a:solidFill>
                  <a:srgbClr val="7030A0"/>
                </a:solidFill>
              </a:rPr>
              <a:t>Add a goal back on the stack if a later change makes it violated</a:t>
            </a:r>
          </a:p>
        </p:txBody>
      </p:sp>
    </p:spTree>
    <p:extLst>
      <p:ext uri="{BB962C8B-B14F-4D97-AF65-F5344CB8AC3E}">
        <p14:creationId xmlns:p14="http://schemas.microsoft.com/office/powerpoint/2010/main" val="61427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On-Table(T)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On-Table(R)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On(O,R)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Clear(T)</a:t>
            </a:r>
            <a:endParaRPr lang="en-US" sz="2000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>
            <a:cxnSpLocks noChangeAspect="1"/>
          </p:cNvCxnSpPr>
          <p:nvPr/>
        </p:nvCxnSpPr>
        <p:spPr>
          <a:xfrm flipV="1">
            <a:off x="7616640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spect="1"/>
          </p:cNvSpPr>
          <p:nvPr/>
        </p:nvSpPr>
        <p:spPr>
          <a:xfrm>
            <a:off x="7768289" y="6186949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8261901" y="6186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7768289" y="587983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8212127" y="5777512"/>
            <a:ext cx="468619" cy="394217"/>
            <a:chOff x="4399967" y="1188457"/>
            <a:chExt cx="468619" cy="394217"/>
          </a:xfrm>
        </p:grpSpPr>
        <p:sp>
          <p:nvSpPr>
            <p:cNvPr id="17" name="Rectangle 1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</p:txBody>
      </p:sp>
    </p:spTree>
    <p:extLst>
      <p:ext uri="{BB962C8B-B14F-4D97-AF65-F5344CB8AC3E}">
        <p14:creationId xmlns:p14="http://schemas.microsoft.com/office/powerpoint/2010/main" val="128706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rgbClr val="FF0000"/>
                </a:solidFill>
              </a:rPr>
              <a:t>On-Table(T)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On-Table(R)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On(O,R)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Clear(T)</a:t>
            </a:r>
            <a:endParaRPr lang="en-US" sz="2000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>
            <a:cxnSpLocks noChangeAspect="1"/>
          </p:cNvCxnSpPr>
          <p:nvPr/>
        </p:nvCxnSpPr>
        <p:spPr>
          <a:xfrm flipV="1">
            <a:off x="7616640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spect="1"/>
          </p:cNvSpPr>
          <p:nvPr/>
        </p:nvSpPr>
        <p:spPr>
          <a:xfrm>
            <a:off x="7768289" y="6186949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8261901" y="6186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7768289" y="587983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8212127" y="5777512"/>
            <a:ext cx="468619" cy="394217"/>
            <a:chOff x="4399967" y="1188457"/>
            <a:chExt cx="468619" cy="394217"/>
          </a:xfrm>
        </p:grpSpPr>
        <p:sp>
          <p:nvSpPr>
            <p:cNvPr id="17" name="Rectangle 1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</p:txBody>
      </p:sp>
    </p:spTree>
    <p:extLst>
      <p:ext uri="{BB962C8B-B14F-4D97-AF65-F5344CB8AC3E}">
        <p14:creationId xmlns:p14="http://schemas.microsoft.com/office/powerpoint/2010/main" val="262365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On-Table(R)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On(O,R)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Clear(T)</a:t>
            </a:r>
            <a:endParaRPr lang="en-US" sz="2000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>
            <a:cxnSpLocks noChangeAspect="1"/>
          </p:cNvCxnSpPr>
          <p:nvPr/>
        </p:nvCxnSpPr>
        <p:spPr>
          <a:xfrm flipV="1">
            <a:off x="7616640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spect="1"/>
          </p:cNvSpPr>
          <p:nvPr/>
        </p:nvSpPr>
        <p:spPr>
          <a:xfrm>
            <a:off x="7768289" y="6186949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8261901" y="6186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7768289" y="587983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8212127" y="5777512"/>
            <a:ext cx="468619" cy="394217"/>
            <a:chOff x="4399967" y="1188457"/>
            <a:chExt cx="468619" cy="394217"/>
          </a:xfrm>
        </p:grpSpPr>
        <p:sp>
          <p:nvSpPr>
            <p:cNvPr id="17" name="Rectangle 1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On-Table(T</a:t>
            </a:r>
            <a:r>
              <a:rPr lang="en-US" sz="20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Pickup(T)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Put-Table(T)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026060" y="5980715"/>
            <a:ext cx="1552513" cy="566842"/>
            <a:chOff x="3817346" y="2365937"/>
            <a:chExt cx="1552513" cy="566842"/>
          </a:xfrm>
        </p:grpSpPr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905660" y="5781256"/>
            <a:ext cx="1552513" cy="762304"/>
            <a:chOff x="3829154" y="1188457"/>
            <a:chExt cx="1552513" cy="762304"/>
          </a:xfrm>
        </p:grpSpPr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4" name="Straight Arrow Connector 33"/>
          <p:cNvCxnSpPr/>
          <p:nvPr/>
        </p:nvCxnSpPr>
        <p:spPr>
          <a:xfrm flipH="1" flipV="1">
            <a:off x="1723869" y="60784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483229" y="60657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68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016"/>
            <a:ext cx="8229600" cy="1143000"/>
          </a:xfrm>
        </p:spPr>
        <p:txBody>
          <a:bodyPr/>
          <a:lstStyle/>
          <a:p>
            <a:r>
              <a:rPr lang="en-US" dirty="0" smtClean="0"/>
              <a:t>Block Stacking States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504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rgbClr val="FF0000"/>
                </a:solidFill>
              </a:rPr>
              <a:t>On-Table(R)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On(O,R)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Clear(T)</a:t>
            </a:r>
            <a:endParaRPr lang="en-US" sz="2000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>
            <a:cxnSpLocks noChangeAspect="1"/>
          </p:cNvCxnSpPr>
          <p:nvPr/>
        </p:nvCxnSpPr>
        <p:spPr>
          <a:xfrm flipV="1">
            <a:off x="7616640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spect="1"/>
          </p:cNvSpPr>
          <p:nvPr/>
        </p:nvSpPr>
        <p:spPr>
          <a:xfrm>
            <a:off x="7768289" y="6186949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8261901" y="6186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7768289" y="587983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8212127" y="5777512"/>
            <a:ext cx="468619" cy="394217"/>
            <a:chOff x="4399967" y="1188457"/>
            <a:chExt cx="468619" cy="394217"/>
          </a:xfrm>
        </p:grpSpPr>
        <p:sp>
          <p:nvSpPr>
            <p:cNvPr id="17" name="Rectangle 1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On-Table(T</a:t>
            </a:r>
            <a:r>
              <a:rPr lang="en-US" sz="20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Pickup(T)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Put-Table(T)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026060" y="5980715"/>
            <a:ext cx="1552513" cy="566842"/>
            <a:chOff x="3817346" y="2365937"/>
            <a:chExt cx="1552513" cy="566842"/>
          </a:xfrm>
        </p:grpSpPr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905660" y="5781256"/>
            <a:ext cx="1552513" cy="762304"/>
            <a:chOff x="3829154" y="1188457"/>
            <a:chExt cx="1552513" cy="762304"/>
          </a:xfrm>
        </p:grpSpPr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4" name="Straight Arrow Connector 33"/>
          <p:cNvCxnSpPr/>
          <p:nvPr/>
        </p:nvCxnSpPr>
        <p:spPr>
          <a:xfrm flipH="1" flipV="1">
            <a:off x="1723869" y="60784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483229" y="60657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42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On(O,R)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Clear(T)</a:t>
            </a:r>
            <a:endParaRPr lang="en-US" sz="2000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>
            <a:cxnSpLocks noChangeAspect="1"/>
          </p:cNvCxnSpPr>
          <p:nvPr/>
        </p:nvCxnSpPr>
        <p:spPr>
          <a:xfrm flipV="1">
            <a:off x="7616640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spect="1"/>
          </p:cNvSpPr>
          <p:nvPr/>
        </p:nvSpPr>
        <p:spPr>
          <a:xfrm>
            <a:off x="7768289" y="6186949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8261901" y="6186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7768289" y="587983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8212127" y="5777512"/>
            <a:ext cx="468619" cy="394217"/>
            <a:chOff x="4399967" y="1188457"/>
            <a:chExt cx="468619" cy="394217"/>
          </a:xfrm>
        </p:grpSpPr>
        <p:sp>
          <p:nvSpPr>
            <p:cNvPr id="17" name="Rectangle 1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On-Table(T</a:t>
            </a:r>
            <a:r>
              <a:rPr lang="en-US" sz="20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Pickup(T)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Put-Table(T)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2000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2026060" y="5980715"/>
            <a:ext cx="1552513" cy="566842"/>
            <a:chOff x="3817346" y="2365937"/>
            <a:chExt cx="1552513" cy="566842"/>
          </a:xfrm>
        </p:grpSpPr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905660" y="5781256"/>
            <a:ext cx="1552513" cy="762304"/>
            <a:chOff x="3829154" y="1188457"/>
            <a:chExt cx="1552513" cy="762304"/>
          </a:xfrm>
        </p:grpSpPr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4" name="Straight Arrow Connector 33"/>
          <p:cNvCxnSpPr/>
          <p:nvPr/>
        </p:nvCxnSpPr>
        <p:spPr>
          <a:xfrm flipH="1" flipV="1">
            <a:off x="1723869" y="60784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483229" y="60657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252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rgbClr val="FF0000"/>
                </a:solidFill>
              </a:rPr>
              <a:t>On(O,R)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Clear(T)</a:t>
            </a:r>
            <a:endParaRPr lang="en-US" sz="2000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>
            <a:cxnSpLocks noChangeAspect="1"/>
          </p:cNvCxnSpPr>
          <p:nvPr/>
        </p:nvCxnSpPr>
        <p:spPr>
          <a:xfrm flipV="1">
            <a:off x="7616640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spect="1"/>
          </p:cNvSpPr>
          <p:nvPr/>
        </p:nvSpPr>
        <p:spPr>
          <a:xfrm>
            <a:off x="7768289" y="6186949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8261901" y="6186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7768289" y="587983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8212127" y="5777512"/>
            <a:ext cx="468619" cy="394217"/>
            <a:chOff x="4399967" y="1188457"/>
            <a:chExt cx="468619" cy="394217"/>
          </a:xfrm>
        </p:grpSpPr>
        <p:sp>
          <p:nvSpPr>
            <p:cNvPr id="17" name="Rectangle 1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On-Table(T</a:t>
            </a:r>
            <a:r>
              <a:rPr lang="en-US" sz="20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Pickup(T)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Put-Table(T)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2000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2026060" y="5980715"/>
            <a:ext cx="1552513" cy="566842"/>
            <a:chOff x="3817346" y="2365937"/>
            <a:chExt cx="1552513" cy="566842"/>
          </a:xfrm>
        </p:grpSpPr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905660" y="5781256"/>
            <a:ext cx="1552513" cy="762304"/>
            <a:chOff x="3829154" y="1188457"/>
            <a:chExt cx="1552513" cy="762304"/>
          </a:xfrm>
        </p:grpSpPr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4" name="Straight Arrow Connector 33"/>
          <p:cNvCxnSpPr/>
          <p:nvPr/>
        </p:nvCxnSpPr>
        <p:spPr>
          <a:xfrm flipH="1" flipV="1">
            <a:off x="1723869" y="60784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483229" y="60657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56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Clear(T)</a:t>
            </a:r>
            <a:endParaRPr lang="en-US" sz="2000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>
            <a:cxnSpLocks noChangeAspect="1"/>
          </p:cNvCxnSpPr>
          <p:nvPr/>
        </p:nvCxnSpPr>
        <p:spPr>
          <a:xfrm flipV="1">
            <a:off x="7616640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spect="1"/>
          </p:cNvSpPr>
          <p:nvPr/>
        </p:nvSpPr>
        <p:spPr>
          <a:xfrm>
            <a:off x="7768289" y="6186949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8261901" y="6186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7768289" y="587983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8212127" y="5777512"/>
            <a:ext cx="468619" cy="394217"/>
            <a:chOff x="4399967" y="1188457"/>
            <a:chExt cx="468619" cy="394217"/>
          </a:xfrm>
        </p:grpSpPr>
        <p:sp>
          <p:nvSpPr>
            <p:cNvPr id="17" name="Rectangle 1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On-Table(T</a:t>
            </a:r>
            <a:r>
              <a:rPr lang="en-US" sz="20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Pickup(T)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Put-Table(T)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On-Table(R</a:t>
            </a:r>
            <a:r>
              <a:rPr lang="en-US" sz="2000" dirty="0" smtClean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000" dirty="0"/>
              <a:t>On(O,R)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Pickup(O)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Put(O,R)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2000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2026060" y="5980715"/>
            <a:ext cx="1552513" cy="566842"/>
            <a:chOff x="3817346" y="2365937"/>
            <a:chExt cx="1552513" cy="566842"/>
          </a:xfrm>
        </p:grpSpPr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905660" y="5781256"/>
            <a:ext cx="1552513" cy="762304"/>
            <a:chOff x="3829154" y="1188457"/>
            <a:chExt cx="1552513" cy="762304"/>
          </a:xfrm>
        </p:grpSpPr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4" name="Straight Arrow Connector 33"/>
          <p:cNvCxnSpPr/>
          <p:nvPr/>
        </p:nvCxnSpPr>
        <p:spPr>
          <a:xfrm flipH="1" flipV="1">
            <a:off x="1723869" y="60784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483229" y="60657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5704027" y="5956084"/>
            <a:ext cx="1552513" cy="570211"/>
            <a:chOff x="6358228" y="2365937"/>
            <a:chExt cx="1552513" cy="570211"/>
          </a:xfrm>
        </p:grpSpPr>
        <p:cxnSp>
          <p:nvCxnSpPr>
            <p:cNvPr id="37" name="Straight Connector 36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2" name="Straight Arrow Connector 41"/>
          <p:cNvCxnSpPr/>
          <p:nvPr/>
        </p:nvCxnSpPr>
        <p:spPr>
          <a:xfrm flipH="1" flipV="1">
            <a:off x="5337422" y="6076711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7384585" y="6114262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65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rgbClr val="FF0000"/>
                </a:solidFill>
              </a:rPr>
              <a:t>Clear(O)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rgbClr val="FF0000"/>
                </a:solidFill>
              </a:rPr>
              <a:t>Clear(T)</a:t>
            </a:r>
            <a:endParaRPr lang="en-US" sz="2000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>
            <a:cxnSpLocks noChangeAspect="1"/>
          </p:cNvCxnSpPr>
          <p:nvPr/>
        </p:nvCxnSpPr>
        <p:spPr>
          <a:xfrm flipV="1">
            <a:off x="7616640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spect="1"/>
          </p:cNvSpPr>
          <p:nvPr/>
        </p:nvSpPr>
        <p:spPr>
          <a:xfrm>
            <a:off x="7768289" y="6186949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8261901" y="6186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7768289" y="587983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8212127" y="5777512"/>
            <a:ext cx="468619" cy="394217"/>
            <a:chOff x="4399967" y="1188457"/>
            <a:chExt cx="468619" cy="394217"/>
          </a:xfrm>
        </p:grpSpPr>
        <p:sp>
          <p:nvSpPr>
            <p:cNvPr id="17" name="Rectangle 1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On-Table(T</a:t>
            </a:r>
            <a:r>
              <a:rPr lang="en-US" sz="20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Pickup(T)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Put-Table(T)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On-Table(R</a:t>
            </a:r>
            <a:r>
              <a:rPr lang="en-US" sz="2000" dirty="0" smtClean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000" dirty="0"/>
              <a:t>On(O,R)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Pickup(O)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Put(O,R)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2000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2026060" y="5980715"/>
            <a:ext cx="1552513" cy="566842"/>
            <a:chOff x="3817346" y="2365937"/>
            <a:chExt cx="1552513" cy="566842"/>
          </a:xfrm>
        </p:grpSpPr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905660" y="5781256"/>
            <a:ext cx="1552513" cy="762304"/>
            <a:chOff x="3829154" y="1188457"/>
            <a:chExt cx="1552513" cy="762304"/>
          </a:xfrm>
        </p:grpSpPr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4" name="Straight Arrow Connector 33"/>
          <p:cNvCxnSpPr/>
          <p:nvPr/>
        </p:nvCxnSpPr>
        <p:spPr>
          <a:xfrm flipH="1" flipV="1">
            <a:off x="1723869" y="60784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483229" y="60657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5704027" y="5956084"/>
            <a:ext cx="1552513" cy="570211"/>
            <a:chOff x="6358228" y="2365937"/>
            <a:chExt cx="1552513" cy="570211"/>
          </a:xfrm>
        </p:grpSpPr>
        <p:cxnSp>
          <p:nvCxnSpPr>
            <p:cNvPr id="37" name="Straight Connector 36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2" name="Straight Arrow Connector 41"/>
          <p:cNvCxnSpPr/>
          <p:nvPr/>
        </p:nvCxnSpPr>
        <p:spPr>
          <a:xfrm flipH="1" flipV="1">
            <a:off x="5337422" y="6076711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7384585" y="6114262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63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>
            <a:cxnSpLocks noChangeAspect="1"/>
          </p:cNvCxnSpPr>
          <p:nvPr/>
        </p:nvCxnSpPr>
        <p:spPr>
          <a:xfrm flipV="1">
            <a:off x="7616640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spect="1"/>
          </p:cNvSpPr>
          <p:nvPr/>
        </p:nvSpPr>
        <p:spPr>
          <a:xfrm>
            <a:off x="7768289" y="6186949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8261901" y="618694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7768289" y="587983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8212127" y="5777512"/>
            <a:ext cx="468619" cy="394217"/>
            <a:chOff x="4399967" y="1188457"/>
            <a:chExt cx="468619" cy="394217"/>
          </a:xfrm>
        </p:grpSpPr>
        <p:sp>
          <p:nvSpPr>
            <p:cNvPr id="17" name="Rectangle 16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On-Table(T</a:t>
            </a:r>
            <a:r>
              <a:rPr lang="en-US" sz="2000" dirty="0" smtClean="0"/>
              <a:t>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Pickup(T)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Put-Table(T)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/>
              <a:t>On-Table(R</a:t>
            </a:r>
            <a:r>
              <a:rPr lang="en-US" sz="2000" dirty="0" smtClean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sz="2000" dirty="0"/>
              <a:t>On(O,R)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Pickup(O)</a:t>
            </a: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sz="2000" dirty="0" smtClean="0"/>
              <a:t>       Put(O,R)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Clear(O)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Clear(T)</a:t>
            </a:r>
          </a:p>
          <a:p>
            <a:pPr marL="0" lvl="0" indent="0" defTabSz="914400">
              <a:spcBef>
                <a:spcPts val="0"/>
              </a:spcBef>
              <a:buNone/>
            </a:pP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2000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2026060" y="5980715"/>
            <a:ext cx="1552513" cy="566842"/>
            <a:chOff x="3817346" y="2365937"/>
            <a:chExt cx="1552513" cy="566842"/>
          </a:xfrm>
        </p:grpSpPr>
        <p:cxnSp>
          <p:nvCxnSpPr>
            <p:cNvPr id="21" name="Straight Connector 20"/>
            <p:cNvCxnSpPr>
              <a:cxnSpLocks noChangeAspect="1"/>
            </p:cNvCxnSpPr>
            <p:nvPr/>
          </p:nvCxnSpPr>
          <p:spPr>
            <a:xfrm flipV="1">
              <a:off x="3817346" y="2915717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3968995" y="2593433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>
              <a:spLocks noChangeAspect="1"/>
            </p:cNvSpPr>
            <p:nvPr/>
          </p:nvSpPr>
          <p:spPr>
            <a:xfrm>
              <a:off x="4956969" y="2594170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399217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>
              <a:spLocks noChangeAspect="1"/>
            </p:cNvSpPr>
            <p:nvPr/>
          </p:nvSpPr>
          <p:spPr>
            <a:xfrm>
              <a:off x="4462607" y="2444401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905660" y="5781256"/>
            <a:ext cx="1552513" cy="762304"/>
            <a:chOff x="3829154" y="1188457"/>
            <a:chExt cx="1552513" cy="762304"/>
          </a:xfrm>
        </p:grpSpPr>
        <p:cxnSp>
          <p:nvCxnSpPr>
            <p:cNvPr id="27" name="Straight Connector 26"/>
            <p:cNvCxnSpPr>
              <a:cxnSpLocks noChangeAspect="1"/>
            </p:cNvCxnSpPr>
            <p:nvPr/>
          </p:nvCxnSpPr>
          <p:spPr>
            <a:xfrm flipV="1">
              <a:off x="3829154" y="1933699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>
              <a:spLocks noChangeAspect="1"/>
            </p:cNvSpPr>
            <p:nvPr/>
          </p:nvSpPr>
          <p:spPr>
            <a:xfrm>
              <a:off x="3980803" y="1611415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>
              <a:spLocks noChangeAspect="1"/>
            </p:cNvSpPr>
            <p:nvPr/>
          </p:nvSpPr>
          <p:spPr>
            <a:xfrm>
              <a:off x="4474415" y="1611415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>
              <a:spLocks noChangeAspect="1"/>
            </p:cNvSpPr>
            <p:nvPr/>
          </p:nvSpPr>
          <p:spPr>
            <a:xfrm>
              <a:off x="4968777" y="1612152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399967" y="1188457"/>
              <a:ext cx="468619" cy="394217"/>
              <a:chOff x="4399967" y="1188457"/>
              <a:chExt cx="468619" cy="39421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399967" y="1188457"/>
                <a:ext cx="468619" cy="344613"/>
              </a:xfrm>
              <a:prstGeom prst="rect">
                <a:avLst/>
              </a:prstGeom>
              <a:noFill/>
              <a:ln w="50800">
                <a:solidFill>
                  <a:schemeClr val="accent4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4491571" y="1472946"/>
                <a:ext cx="276437" cy="109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4" name="Straight Arrow Connector 33"/>
          <p:cNvCxnSpPr/>
          <p:nvPr/>
        </p:nvCxnSpPr>
        <p:spPr>
          <a:xfrm flipH="1" flipV="1">
            <a:off x="1723869" y="60784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483229" y="6065745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5704027" y="5956084"/>
            <a:ext cx="1552513" cy="570211"/>
            <a:chOff x="6358228" y="2365937"/>
            <a:chExt cx="1552513" cy="570211"/>
          </a:xfrm>
        </p:grpSpPr>
        <p:cxnSp>
          <p:nvCxnSpPr>
            <p:cNvPr id="37" name="Straight Connector 36"/>
            <p:cNvCxnSpPr>
              <a:cxnSpLocks noChangeAspect="1"/>
            </p:cNvCxnSpPr>
            <p:nvPr/>
          </p:nvCxnSpPr>
          <p:spPr>
            <a:xfrm flipV="1">
              <a:off x="6358228" y="2919086"/>
              <a:ext cx="1552513" cy="1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>
              <a:spLocks noChangeAspect="1"/>
            </p:cNvSpPr>
            <p:nvPr/>
          </p:nvSpPr>
          <p:spPr>
            <a:xfrm>
              <a:off x="6509877" y="2596802"/>
              <a:ext cx="341212" cy="3071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7003489" y="2596802"/>
              <a:ext cx="341212" cy="307118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438963" y="236593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7497851" y="2444401"/>
              <a:ext cx="341212" cy="307118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2" name="Straight Arrow Connector 41"/>
          <p:cNvCxnSpPr/>
          <p:nvPr/>
        </p:nvCxnSpPr>
        <p:spPr>
          <a:xfrm flipH="1" flipV="1">
            <a:off x="5337422" y="6076711"/>
            <a:ext cx="593540" cy="8637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7384585" y="6114262"/>
            <a:ext cx="311256" cy="0"/>
          </a:xfrm>
          <a:prstGeom prst="straightConnector1">
            <a:avLst/>
          </a:prstGeom>
          <a:ln w="12700"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30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On(R,O)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On-Table(T)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On(O,T)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</p:txBody>
      </p:sp>
      <p:cxnSp>
        <p:nvCxnSpPr>
          <p:cNvPr id="27" name="Straight Connector 26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32" name="Rectangle 3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498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rgbClr val="FF0000"/>
                </a:solidFill>
              </a:rPr>
              <a:t>On(R,O)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On-Table(T)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On(O,T)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</p:txBody>
      </p:sp>
      <p:cxnSp>
        <p:nvCxnSpPr>
          <p:cNvPr id="35" name="Straight Connector 34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40" name="Rectangle 3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261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On-Table(T)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On(O,T)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Put(R,O)</a:t>
            </a:r>
          </a:p>
        </p:txBody>
      </p:sp>
      <p:cxnSp>
        <p:nvCxnSpPr>
          <p:cNvPr id="56" name="Straight Connector 55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61" name="Rectangle 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3" name="Straight Connector 62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68" name="Rectangle 6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283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rgbClr val="FF0000"/>
                </a:solidFill>
              </a:rPr>
              <a:t>On-Table(T)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 smtClean="0"/>
              <a:t>On(O,T</a:t>
            </a:r>
            <a:r>
              <a:rPr lang="en-US" sz="2000" dirty="0"/>
              <a:t>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Put(R,O)</a:t>
            </a:r>
          </a:p>
        </p:txBody>
      </p:sp>
      <p:cxnSp>
        <p:nvCxnSpPr>
          <p:cNvPr id="35" name="Straight Connector 34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40" name="Rectangle 3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9" name="Straight Connector 48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54" name="Rectangle 5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126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tangle 229"/>
          <p:cNvSpPr/>
          <p:nvPr/>
        </p:nvSpPr>
        <p:spPr>
          <a:xfrm>
            <a:off x="1261726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016"/>
            <a:ext cx="8229600" cy="1143000"/>
          </a:xfrm>
        </p:spPr>
        <p:txBody>
          <a:bodyPr/>
          <a:lstStyle/>
          <a:p>
            <a:r>
              <a:rPr lang="en-US" dirty="0" smtClean="0"/>
              <a:t>Block Stacking States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3829154" y="193369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spect="1"/>
          </p:cNvSpPr>
          <p:nvPr/>
        </p:nvSpPr>
        <p:spPr>
          <a:xfrm>
            <a:off x="3980803" y="1611415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474415" y="161141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4968777" y="161215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>
            <a:cxnSpLocks noChangeAspect="1"/>
          </p:cNvCxnSpPr>
          <p:nvPr/>
        </p:nvCxnSpPr>
        <p:spPr>
          <a:xfrm flipV="1">
            <a:off x="1173783" y="2918349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>
            <a:spLocks noChangeAspect="1"/>
          </p:cNvSpPr>
          <p:nvPr/>
        </p:nvSpPr>
        <p:spPr>
          <a:xfrm>
            <a:off x="1325432" y="2444401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>
            <a:spLocks noChangeAspect="1"/>
          </p:cNvSpPr>
          <p:nvPr/>
        </p:nvSpPr>
        <p:spPr>
          <a:xfrm>
            <a:off x="1819044" y="2596065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>
            <a:spLocks noChangeAspect="1"/>
          </p:cNvSpPr>
          <p:nvPr/>
        </p:nvSpPr>
        <p:spPr>
          <a:xfrm>
            <a:off x="2313406" y="259680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>
            <a:cxnSpLocks noChangeAspect="1"/>
          </p:cNvCxnSpPr>
          <p:nvPr/>
        </p:nvCxnSpPr>
        <p:spPr>
          <a:xfrm flipV="1">
            <a:off x="3817346" y="2915717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>
            <a:spLocks noChangeAspect="1"/>
          </p:cNvSpPr>
          <p:nvPr/>
        </p:nvSpPr>
        <p:spPr>
          <a:xfrm>
            <a:off x="3968995" y="259343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>
            <a:spLocks noChangeAspect="1"/>
          </p:cNvSpPr>
          <p:nvPr/>
        </p:nvSpPr>
        <p:spPr>
          <a:xfrm>
            <a:off x="4956969" y="2594170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/>
          <p:cNvCxnSpPr>
            <a:cxnSpLocks noChangeAspect="1"/>
          </p:cNvCxnSpPr>
          <p:nvPr/>
        </p:nvCxnSpPr>
        <p:spPr>
          <a:xfrm flipV="1">
            <a:off x="6358228" y="2919086"/>
            <a:ext cx="1552513" cy="17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>
            <a:spLocks noChangeAspect="1"/>
          </p:cNvSpPr>
          <p:nvPr/>
        </p:nvSpPr>
        <p:spPr>
          <a:xfrm>
            <a:off x="6509877" y="2596802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>
            <a:spLocks noChangeAspect="1"/>
          </p:cNvSpPr>
          <p:nvPr/>
        </p:nvSpPr>
        <p:spPr>
          <a:xfrm>
            <a:off x="7003489" y="259680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cxnSpLocks noChangeAspect="1"/>
          </p:cNvCxnSpPr>
          <p:nvPr/>
        </p:nvCxnSpPr>
        <p:spPr>
          <a:xfrm flipV="1">
            <a:off x="210410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>
            <a:spLocks noChangeAspect="1"/>
          </p:cNvSpPr>
          <p:nvPr/>
        </p:nvSpPr>
        <p:spPr>
          <a:xfrm>
            <a:off x="362059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>
            <a:spLocks noChangeAspect="1"/>
          </p:cNvSpPr>
          <p:nvPr/>
        </p:nvSpPr>
        <p:spPr>
          <a:xfrm>
            <a:off x="362059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>
            <a:spLocks noChangeAspect="1"/>
          </p:cNvSpPr>
          <p:nvPr/>
        </p:nvSpPr>
        <p:spPr>
          <a:xfrm>
            <a:off x="875766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9" name="Straight Connector 138"/>
          <p:cNvCxnSpPr>
            <a:cxnSpLocks noChangeAspect="1"/>
          </p:cNvCxnSpPr>
          <p:nvPr/>
        </p:nvCxnSpPr>
        <p:spPr>
          <a:xfrm flipV="1">
            <a:off x="1682955" y="4097616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Rectangle 139"/>
          <p:cNvSpPr>
            <a:spLocks noChangeAspect="1"/>
          </p:cNvSpPr>
          <p:nvPr/>
        </p:nvSpPr>
        <p:spPr>
          <a:xfrm>
            <a:off x="2332362" y="3465073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>
            <a:spLocks noChangeAspect="1"/>
          </p:cNvSpPr>
          <p:nvPr/>
        </p:nvSpPr>
        <p:spPr>
          <a:xfrm>
            <a:off x="1837246" y="377219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>
            <a:spLocks noChangeAspect="1"/>
          </p:cNvSpPr>
          <p:nvPr/>
        </p:nvSpPr>
        <p:spPr>
          <a:xfrm>
            <a:off x="2332362" y="377219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4399217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8963" y="2365937"/>
            <a:ext cx="468619" cy="344613"/>
          </a:xfrm>
          <a:prstGeom prst="rect">
            <a:avLst/>
          </a:prstGeom>
          <a:noFill/>
          <a:ln w="508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>
            <a:spLocks noChangeAspect="1"/>
          </p:cNvSpPr>
          <p:nvPr/>
        </p:nvSpPr>
        <p:spPr>
          <a:xfrm>
            <a:off x="4462607" y="2444401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>
            <a:spLocks noChangeAspect="1"/>
          </p:cNvSpPr>
          <p:nvPr/>
        </p:nvSpPr>
        <p:spPr>
          <a:xfrm>
            <a:off x="7497851" y="2444401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/>
          <p:cNvGrpSpPr/>
          <p:nvPr/>
        </p:nvGrpSpPr>
        <p:grpSpPr>
          <a:xfrm>
            <a:off x="4399967" y="1188457"/>
            <a:ext cx="468619" cy="394217"/>
            <a:chOff x="4399967" y="1188457"/>
            <a:chExt cx="468619" cy="394217"/>
          </a:xfrm>
        </p:grpSpPr>
        <p:sp>
          <p:nvSpPr>
            <p:cNvPr id="239" name="Rectangle 2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2" name="Group 241"/>
          <p:cNvGrpSpPr/>
          <p:nvPr/>
        </p:nvGrpSpPr>
        <p:grpSpPr>
          <a:xfrm>
            <a:off x="835448" y="3362754"/>
            <a:ext cx="468619" cy="394217"/>
            <a:chOff x="4399967" y="1188457"/>
            <a:chExt cx="468619" cy="394217"/>
          </a:xfrm>
        </p:grpSpPr>
        <p:sp>
          <p:nvSpPr>
            <p:cNvPr id="243" name="Rectangle 242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1776510" y="3362754"/>
            <a:ext cx="468619" cy="394217"/>
            <a:chOff x="4399967" y="1188457"/>
            <a:chExt cx="468619" cy="394217"/>
          </a:xfrm>
        </p:grpSpPr>
        <p:sp>
          <p:nvSpPr>
            <p:cNvPr id="252" name="Rectangle 25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2299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On(O,T)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On-Table(T)</a:t>
            </a:r>
          </a:p>
        </p:txBody>
      </p:sp>
      <p:cxnSp>
        <p:nvCxnSpPr>
          <p:cNvPr id="49" name="Straight Connector 48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54" name="Rectangle 5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6" name="Straight Connector 55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61" name="Rectangle 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292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srgbClr val="FF0000"/>
                </a:solidFill>
              </a:rPr>
              <a:t>On(O,T)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2000" dirty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2000" dirty="0" smtClean="0"/>
          </a:p>
        </p:txBody>
      </p:sp>
      <p:cxnSp>
        <p:nvCxnSpPr>
          <p:cNvPr id="49" name="Straight Connector 48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54" name="Rectangle 5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6" name="Straight Connector 55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61" name="Rectangle 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718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On(O,T)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Put-Table(R)</a:t>
            </a:r>
            <a:endParaRPr lang="en-US" sz="2000" dirty="0"/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Pickup(O)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Put(O,T)</a:t>
            </a:r>
          </a:p>
        </p:txBody>
      </p:sp>
      <p:cxnSp>
        <p:nvCxnSpPr>
          <p:cNvPr id="56" name="Straight Connector 55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61" name="Rectangle 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3" name="Straight Connector 62"/>
          <p:cNvCxnSpPr>
            <a:cxnSpLocks noChangeAspect="1"/>
          </p:cNvCxnSpPr>
          <p:nvPr/>
        </p:nvCxnSpPr>
        <p:spPr>
          <a:xfrm flipV="1">
            <a:off x="3479925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>
            <a:spLocks noChangeAspect="1"/>
          </p:cNvSpPr>
          <p:nvPr/>
        </p:nvSpPr>
        <p:spPr>
          <a:xfrm>
            <a:off x="4133200" y="618103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>
            <a:spLocks noChangeAspect="1"/>
          </p:cNvSpPr>
          <p:nvPr/>
        </p:nvSpPr>
        <p:spPr>
          <a:xfrm>
            <a:off x="3654730" y="619024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>
            <a:spLocks noChangeAspect="1"/>
          </p:cNvSpPr>
          <p:nvPr/>
        </p:nvSpPr>
        <p:spPr>
          <a:xfrm>
            <a:off x="3650260" y="587802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4069233" y="5752709"/>
            <a:ext cx="468619" cy="394217"/>
            <a:chOff x="4399967" y="1188457"/>
            <a:chExt cx="468619" cy="394217"/>
          </a:xfrm>
        </p:grpSpPr>
        <p:sp>
          <p:nvSpPr>
            <p:cNvPr id="68" name="Rectangle 6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0" name="Straight Connector 69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75" name="Rectangle 7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828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rgbClr val="FF0000"/>
                </a:solidFill>
              </a:rPr>
              <a:t>On(R,O)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3950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On(O,T)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Put-Table(R)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Put(O,T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cxnSp>
        <p:nvCxnSpPr>
          <p:cNvPr id="49" name="Straight Connector 48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54" name="Rectangle 5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6" name="Straight Connector 55"/>
          <p:cNvCxnSpPr>
            <a:cxnSpLocks noChangeAspect="1"/>
          </p:cNvCxnSpPr>
          <p:nvPr/>
        </p:nvCxnSpPr>
        <p:spPr>
          <a:xfrm flipV="1">
            <a:off x="3479925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>
            <a:spLocks noChangeAspect="1"/>
          </p:cNvSpPr>
          <p:nvPr/>
        </p:nvSpPr>
        <p:spPr>
          <a:xfrm>
            <a:off x="4133200" y="618103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>
            <a:spLocks noChangeAspect="1"/>
          </p:cNvSpPr>
          <p:nvPr/>
        </p:nvSpPr>
        <p:spPr>
          <a:xfrm>
            <a:off x="3654730" y="619024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>
            <a:spLocks noChangeAspect="1"/>
          </p:cNvSpPr>
          <p:nvPr/>
        </p:nvSpPr>
        <p:spPr>
          <a:xfrm>
            <a:off x="3650260" y="587802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4069233" y="5752709"/>
            <a:ext cx="468619" cy="394217"/>
            <a:chOff x="4399967" y="1188457"/>
            <a:chExt cx="468619" cy="394217"/>
          </a:xfrm>
        </p:grpSpPr>
        <p:sp>
          <p:nvSpPr>
            <p:cNvPr id="61" name="Rectangle 60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3" name="Straight Connector 62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68" name="Rectangle 6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798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Clear(R)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415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On(O,T)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Put-Table(R)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Put(O,T)</a:t>
            </a:r>
          </a:p>
        </p:txBody>
      </p:sp>
      <p:cxnSp>
        <p:nvCxnSpPr>
          <p:cNvPr id="49" name="Straight Connector 48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54" name="Rectangle 5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Content Placeholder 2"/>
          <p:cNvSpPr txBox="1">
            <a:spLocks/>
          </p:cNvSpPr>
          <p:nvPr/>
        </p:nvSpPr>
        <p:spPr>
          <a:xfrm>
            <a:off x="4764883" y="1600198"/>
            <a:ext cx="3794975" cy="415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 (cont’d):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Pickup(R</a:t>
            </a:r>
            <a:r>
              <a:rPr lang="en-US" sz="2000" dirty="0"/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cxnSp>
        <p:nvCxnSpPr>
          <p:cNvPr id="57" name="Straight Connector 56"/>
          <p:cNvCxnSpPr>
            <a:cxnSpLocks noChangeAspect="1"/>
          </p:cNvCxnSpPr>
          <p:nvPr/>
        </p:nvCxnSpPr>
        <p:spPr>
          <a:xfrm flipV="1">
            <a:off x="3479925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>
            <a:spLocks noChangeAspect="1"/>
          </p:cNvSpPr>
          <p:nvPr/>
        </p:nvSpPr>
        <p:spPr>
          <a:xfrm>
            <a:off x="4133200" y="618103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>
            <a:spLocks noChangeAspect="1"/>
          </p:cNvSpPr>
          <p:nvPr/>
        </p:nvSpPr>
        <p:spPr>
          <a:xfrm>
            <a:off x="3654730" y="619024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>
            <a:spLocks noChangeAspect="1"/>
          </p:cNvSpPr>
          <p:nvPr/>
        </p:nvSpPr>
        <p:spPr>
          <a:xfrm>
            <a:off x="3650260" y="587802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4069233" y="5752709"/>
            <a:ext cx="468619" cy="394217"/>
            <a:chOff x="4399967" y="1188457"/>
            <a:chExt cx="468619" cy="394217"/>
          </a:xfrm>
        </p:grpSpPr>
        <p:sp>
          <p:nvSpPr>
            <p:cNvPr id="62" name="Rectangle 6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4" name="Straight Connector 63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69" name="Rectangle 6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849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2464157" y="1600199"/>
            <a:ext cx="3794975" cy="415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On(O,T)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Put-Table(R)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Put(O,T)</a:t>
            </a:r>
          </a:p>
        </p:txBody>
      </p:sp>
      <p:cxnSp>
        <p:nvCxnSpPr>
          <p:cNvPr id="49" name="Straight Connector 48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54" name="Rectangle 53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Content Placeholder 2"/>
          <p:cNvSpPr txBox="1">
            <a:spLocks/>
          </p:cNvSpPr>
          <p:nvPr/>
        </p:nvSpPr>
        <p:spPr>
          <a:xfrm>
            <a:off x="4764883" y="1600198"/>
            <a:ext cx="3794975" cy="415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 (cont’d):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Pickup(R</a:t>
            </a:r>
            <a:r>
              <a:rPr lang="en-US" sz="2000" dirty="0"/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</a:t>
            </a:r>
            <a:r>
              <a:rPr lang="en-US" sz="2000" dirty="0" smtClean="0"/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Clear(R)</a:t>
            </a:r>
            <a:endParaRPr lang="en-US" sz="2000" dirty="0"/>
          </a:p>
        </p:txBody>
      </p:sp>
      <p:cxnSp>
        <p:nvCxnSpPr>
          <p:cNvPr id="57" name="Straight Connector 56"/>
          <p:cNvCxnSpPr>
            <a:cxnSpLocks noChangeAspect="1"/>
          </p:cNvCxnSpPr>
          <p:nvPr/>
        </p:nvCxnSpPr>
        <p:spPr>
          <a:xfrm flipV="1">
            <a:off x="3479925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>
            <a:spLocks noChangeAspect="1"/>
          </p:cNvSpPr>
          <p:nvPr/>
        </p:nvSpPr>
        <p:spPr>
          <a:xfrm>
            <a:off x="4133200" y="618103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>
            <a:spLocks noChangeAspect="1"/>
          </p:cNvSpPr>
          <p:nvPr/>
        </p:nvSpPr>
        <p:spPr>
          <a:xfrm>
            <a:off x="3654730" y="619024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>
            <a:spLocks noChangeAspect="1"/>
          </p:cNvSpPr>
          <p:nvPr/>
        </p:nvSpPr>
        <p:spPr>
          <a:xfrm>
            <a:off x="3650260" y="587802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4069233" y="5752709"/>
            <a:ext cx="468619" cy="394217"/>
            <a:chOff x="4399967" y="1188457"/>
            <a:chExt cx="468619" cy="394217"/>
          </a:xfrm>
        </p:grpSpPr>
        <p:sp>
          <p:nvSpPr>
            <p:cNvPr id="62" name="Rectangle 6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4" name="Straight Connector 33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39" name="Rectangle 38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2863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Content Placeholder 2"/>
          <p:cNvSpPr txBox="1">
            <a:spLocks/>
          </p:cNvSpPr>
          <p:nvPr/>
        </p:nvSpPr>
        <p:spPr>
          <a:xfrm>
            <a:off x="4885771" y="3391488"/>
            <a:ext cx="3794975" cy="2031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>
                <a:solidFill>
                  <a:srgbClr val="7030A0"/>
                </a:solidFill>
              </a:rPr>
              <a:t>What happened?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2000" dirty="0">
              <a:solidFill>
                <a:srgbClr val="7030A0"/>
              </a:solidFill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>
                <a:solidFill>
                  <a:srgbClr val="7030A0"/>
                </a:solidFill>
              </a:rPr>
              <a:t>Is linear planning sound?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rgbClr val="7030A0"/>
                </a:solidFill>
              </a:rPr>
              <a:t>Is linear planning </a:t>
            </a:r>
            <a:r>
              <a:rPr lang="en-US" sz="2000" dirty="0" smtClean="0">
                <a:solidFill>
                  <a:srgbClr val="7030A0"/>
                </a:solidFill>
              </a:rPr>
              <a:t>complete?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rgbClr val="7030A0"/>
                </a:solidFill>
              </a:rPr>
              <a:t>Is linear planning </a:t>
            </a:r>
            <a:r>
              <a:rPr lang="en-US" sz="2000" dirty="0" smtClean="0">
                <a:solidFill>
                  <a:srgbClr val="7030A0"/>
                </a:solidFill>
              </a:rPr>
              <a:t>optimal?</a:t>
            </a:r>
            <a:endParaRPr lang="en-US" sz="2000" dirty="0">
              <a:solidFill>
                <a:srgbClr val="7030A0"/>
              </a:solidFill>
            </a:endParaRPr>
          </a:p>
        </p:txBody>
      </p:sp>
      <p:cxnSp>
        <p:nvCxnSpPr>
          <p:cNvPr id="50" name="Straight Connector 49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55" name="Rectangle 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Content Placeholder 2"/>
          <p:cNvSpPr txBox="1">
            <a:spLocks/>
          </p:cNvSpPr>
          <p:nvPr/>
        </p:nvSpPr>
        <p:spPr>
          <a:xfrm>
            <a:off x="457200" y="1600200"/>
            <a:ext cx="1590541" cy="2430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smtClean="0"/>
              <a:t>Goal Stack:</a:t>
            </a:r>
            <a:endParaRPr lang="en-US" sz="2000" dirty="0" smtClean="0"/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2464157" y="1600199"/>
            <a:ext cx="3794975" cy="415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On(O,T)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Put-Table(R)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Put(O,T)</a:t>
            </a:r>
          </a:p>
        </p:txBody>
      </p:sp>
      <p:sp>
        <p:nvSpPr>
          <p:cNvPr id="59" name="Content Placeholder 2"/>
          <p:cNvSpPr txBox="1">
            <a:spLocks/>
          </p:cNvSpPr>
          <p:nvPr/>
        </p:nvSpPr>
        <p:spPr>
          <a:xfrm>
            <a:off x="4764883" y="1600198"/>
            <a:ext cx="3794975" cy="415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 (cont’d):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Pickup(R</a:t>
            </a:r>
            <a:r>
              <a:rPr lang="en-US" sz="2000" dirty="0"/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</a:t>
            </a:r>
            <a:r>
              <a:rPr lang="en-US" sz="2000" dirty="0" smtClean="0"/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Clear(R)</a:t>
            </a:r>
            <a:endParaRPr lang="en-US" sz="2000" dirty="0"/>
          </a:p>
        </p:txBody>
      </p:sp>
      <p:cxnSp>
        <p:nvCxnSpPr>
          <p:cNvPr id="60" name="Straight Connector 59"/>
          <p:cNvCxnSpPr>
            <a:cxnSpLocks noChangeAspect="1"/>
          </p:cNvCxnSpPr>
          <p:nvPr/>
        </p:nvCxnSpPr>
        <p:spPr>
          <a:xfrm flipV="1">
            <a:off x="3479925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spect="1"/>
          </p:cNvSpPr>
          <p:nvPr/>
        </p:nvSpPr>
        <p:spPr>
          <a:xfrm>
            <a:off x="4133200" y="618103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>
            <a:spLocks noChangeAspect="1"/>
          </p:cNvSpPr>
          <p:nvPr/>
        </p:nvSpPr>
        <p:spPr>
          <a:xfrm>
            <a:off x="3654730" y="619024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>
            <a:spLocks noChangeAspect="1"/>
          </p:cNvSpPr>
          <p:nvPr/>
        </p:nvSpPr>
        <p:spPr>
          <a:xfrm>
            <a:off x="3650260" y="587802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4069233" y="5752709"/>
            <a:ext cx="468619" cy="394217"/>
            <a:chOff x="4399967" y="1188457"/>
            <a:chExt cx="468619" cy="394217"/>
          </a:xfrm>
        </p:grpSpPr>
        <p:sp>
          <p:nvSpPr>
            <p:cNvPr id="65" name="Rectangle 6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7" name="Straight Connector 66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72" name="Rectangle 71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522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Sussman’s</a:t>
            </a:r>
            <a:r>
              <a:rPr lang="en-US" dirty="0" smtClean="0"/>
              <a:t> Anomaly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2264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 weakness of linear planning is that sometimes you get really long plans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One goal can be achieved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The second goal immediately undoes it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Note: This isn’t just a choice of goals. The anomaly happens no matter which goal is first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68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Planning Example 2</a:t>
            </a:r>
            <a:endParaRPr lang="en-US" dirty="0"/>
          </a:p>
        </p:txBody>
      </p:sp>
      <p:cxnSp>
        <p:nvCxnSpPr>
          <p:cNvPr id="5" name="Straight Connector 4"/>
          <p:cNvCxnSpPr>
            <a:cxnSpLocks noChangeAspect="1"/>
          </p:cNvCxnSpPr>
          <p:nvPr/>
        </p:nvCxnSpPr>
        <p:spPr>
          <a:xfrm flipV="1">
            <a:off x="281571" y="6544602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spect="1"/>
          </p:cNvSpPr>
          <p:nvPr/>
        </p:nvSpPr>
        <p:spPr>
          <a:xfrm>
            <a:off x="433220" y="6219177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33220" y="5912059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926832" y="6219177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79338" y="5797153"/>
            <a:ext cx="468619" cy="394217"/>
            <a:chOff x="4399967" y="1188457"/>
            <a:chExt cx="468619" cy="394217"/>
          </a:xfrm>
        </p:grpSpPr>
        <p:sp>
          <p:nvSpPr>
            <p:cNvPr id="10" name="Rectangle 9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Content Placeholder 2"/>
          <p:cNvSpPr txBox="1">
            <a:spLocks/>
          </p:cNvSpPr>
          <p:nvPr/>
        </p:nvSpPr>
        <p:spPr>
          <a:xfrm>
            <a:off x="4886802" y="3395783"/>
            <a:ext cx="3794975" cy="2031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>
                <a:solidFill>
                  <a:srgbClr val="7030A0"/>
                </a:solidFill>
              </a:rPr>
              <a:t>What happened?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endParaRPr lang="en-US" sz="2000" dirty="0">
              <a:solidFill>
                <a:srgbClr val="7030A0"/>
              </a:solidFill>
            </a:endParaRP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>
                <a:solidFill>
                  <a:srgbClr val="7030A0"/>
                </a:solidFill>
              </a:rPr>
              <a:t>Is linear planning sound? Yes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rgbClr val="7030A0"/>
                </a:solidFill>
              </a:rPr>
              <a:t>Is linear planning </a:t>
            </a:r>
            <a:r>
              <a:rPr lang="en-US" sz="2000" dirty="0" smtClean="0">
                <a:solidFill>
                  <a:srgbClr val="7030A0"/>
                </a:solidFill>
              </a:rPr>
              <a:t>complete? No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rgbClr val="7030A0"/>
                </a:solidFill>
              </a:rPr>
              <a:t>Is linear planning </a:t>
            </a:r>
            <a:r>
              <a:rPr lang="en-US" sz="2000" dirty="0" smtClean="0">
                <a:solidFill>
                  <a:srgbClr val="7030A0"/>
                </a:solidFill>
              </a:rPr>
              <a:t>optimal? No</a:t>
            </a:r>
            <a:endParaRPr lang="en-US" sz="2000" dirty="0">
              <a:solidFill>
                <a:srgbClr val="7030A0"/>
              </a:solidFill>
            </a:endParaRPr>
          </a:p>
        </p:txBody>
      </p:sp>
      <p:cxnSp>
        <p:nvCxnSpPr>
          <p:cNvPr id="43" name="Straight Connector 42"/>
          <p:cNvCxnSpPr>
            <a:cxnSpLocks noChangeAspect="1"/>
          </p:cNvCxnSpPr>
          <p:nvPr/>
        </p:nvCxnSpPr>
        <p:spPr>
          <a:xfrm flipV="1">
            <a:off x="5009243" y="6499775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>
            <a:spLocks noChangeAspect="1"/>
          </p:cNvSpPr>
          <p:nvPr/>
        </p:nvSpPr>
        <p:spPr>
          <a:xfrm>
            <a:off x="5160892" y="5560114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>
            <a:spLocks noChangeAspect="1"/>
          </p:cNvSpPr>
          <p:nvPr/>
        </p:nvSpPr>
        <p:spPr>
          <a:xfrm>
            <a:off x="5160892" y="6183503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>
            <a:spLocks noChangeAspect="1"/>
          </p:cNvSpPr>
          <p:nvPr/>
        </p:nvSpPr>
        <p:spPr>
          <a:xfrm>
            <a:off x="5160892" y="5867232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5604730" y="5764913"/>
            <a:ext cx="468619" cy="394217"/>
            <a:chOff x="4399967" y="1188457"/>
            <a:chExt cx="468619" cy="394217"/>
          </a:xfrm>
        </p:grpSpPr>
        <p:sp>
          <p:nvSpPr>
            <p:cNvPr id="48" name="Rectangle 47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0" name="Straight Connector 49"/>
          <p:cNvCxnSpPr>
            <a:cxnSpLocks noChangeAspect="1"/>
          </p:cNvCxnSpPr>
          <p:nvPr/>
        </p:nvCxnSpPr>
        <p:spPr>
          <a:xfrm flipV="1">
            <a:off x="1937490" y="6541309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>
            <a:spLocks noChangeAspect="1"/>
          </p:cNvSpPr>
          <p:nvPr/>
        </p:nvSpPr>
        <p:spPr>
          <a:xfrm>
            <a:off x="2580914" y="5903338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>
            <a:spLocks noChangeAspect="1"/>
          </p:cNvSpPr>
          <p:nvPr/>
        </p:nvSpPr>
        <p:spPr>
          <a:xfrm>
            <a:off x="2112295" y="6219177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>
            <a:spLocks noChangeAspect="1"/>
          </p:cNvSpPr>
          <p:nvPr/>
        </p:nvSpPr>
        <p:spPr>
          <a:xfrm>
            <a:off x="2582751" y="6215884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/>
          <p:cNvGrpSpPr/>
          <p:nvPr/>
        </p:nvGrpSpPr>
        <p:grpSpPr>
          <a:xfrm>
            <a:off x="2020691" y="5803360"/>
            <a:ext cx="468619" cy="394217"/>
            <a:chOff x="4399967" y="1188457"/>
            <a:chExt cx="468619" cy="394217"/>
          </a:xfrm>
        </p:grpSpPr>
        <p:sp>
          <p:nvSpPr>
            <p:cNvPr id="55" name="Rectangle 54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590541" cy="243088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Goal Stack:</a:t>
            </a:r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2464157" y="1600199"/>
            <a:ext cx="3794975" cy="415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On-Table(T)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On(O,T)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Put-Table(R)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Pickup(O)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Put(O,T)</a:t>
            </a:r>
          </a:p>
        </p:txBody>
      </p:sp>
      <p:sp>
        <p:nvSpPr>
          <p:cNvPr id="59" name="Content Placeholder 2"/>
          <p:cNvSpPr txBox="1">
            <a:spLocks/>
          </p:cNvSpPr>
          <p:nvPr/>
        </p:nvSpPr>
        <p:spPr>
          <a:xfrm>
            <a:off x="4764883" y="1600198"/>
            <a:ext cx="3794975" cy="415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Action Plan (cont’d):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On(R,O)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       Pickup(R</a:t>
            </a:r>
            <a:r>
              <a:rPr lang="en-US" sz="2000" dirty="0"/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/>
              <a:t>       Put(R,O</a:t>
            </a:r>
            <a:r>
              <a:rPr lang="en-US" sz="2000" dirty="0" smtClean="0"/>
              <a:t>)</a:t>
            </a:r>
          </a:p>
          <a:p>
            <a:pPr marL="0" indent="0" defTabSz="914400">
              <a:spcBef>
                <a:spcPts val="0"/>
              </a:spcBef>
              <a:buFontTx/>
              <a:buNone/>
            </a:pPr>
            <a:r>
              <a:rPr lang="en-US" sz="2000" dirty="0" smtClean="0"/>
              <a:t>Clear(R)</a:t>
            </a:r>
            <a:endParaRPr lang="en-US" sz="2000" dirty="0"/>
          </a:p>
        </p:txBody>
      </p:sp>
      <p:cxnSp>
        <p:nvCxnSpPr>
          <p:cNvPr id="61" name="Straight Connector 60"/>
          <p:cNvCxnSpPr>
            <a:cxnSpLocks noChangeAspect="1"/>
          </p:cNvCxnSpPr>
          <p:nvPr/>
        </p:nvCxnSpPr>
        <p:spPr>
          <a:xfrm flipV="1">
            <a:off x="3479925" y="6512374"/>
            <a:ext cx="1266670" cy="13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>
            <a:spLocks noChangeAspect="1"/>
          </p:cNvSpPr>
          <p:nvPr/>
        </p:nvSpPr>
        <p:spPr>
          <a:xfrm>
            <a:off x="4133200" y="6181036"/>
            <a:ext cx="341212" cy="30711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>
            <a:spLocks noChangeAspect="1"/>
          </p:cNvSpPr>
          <p:nvPr/>
        </p:nvSpPr>
        <p:spPr>
          <a:xfrm>
            <a:off x="3654730" y="6190242"/>
            <a:ext cx="341212" cy="307118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>
            <a:spLocks noChangeAspect="1"/>
          </p:cNvSpPr>
          <p:nvPr/>
        </p:nvSpPr>
        <p:spPr>
          <a:xfrm>
            <a:off x="3650260" y="5878025"/>
            <a:ext cx="341212" cy="307118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/>
          <p:cNvGrpSpPr/>
          <p:nvPr/>
        </p:nvGrpSpPr>
        <p:grpSpPr>
          <a:xfrm>
            <a:off x="4069233" y="5752709"/>
            <a:ext cx="468619" cy="394217"/>
            <a:chOff x="4399967" y="1188457"/>
            <a:chExt cx="468619" cy="394217"/>
          </a:xfrm>
        </p:grpSpPr>
        <p:sp>
          <p:nvSpPr>
            <p:cNvPr id="66" name="Rectangle 65"/>
            <p:cNvSpPr/>
            <p:nvPr/>
          </p:nvSpPr>
          <p:spPr>
            <a:xfrm>
              <a:off x="4399967" y="1188457"/>
              <a:ext cx="468619" cy="344613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491571" y="1472946"/>
              <a:ext cx="276437" cy="109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8868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Non-Linear 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Idea: Interleave goals to achieve plans</a:t>
            </a:r>
          </a:p>
          <a:p>
            <a:r>
              <a:rPr lang="en-US" dirty="0" smtClean="0">
                <a:solidFill>
                  <a:srgbClr val="7030A0"/>
                </a:solidFill>
              </a:rPr>
              <a:t>Maintain a set of unachieved goals</a:t>
            </a:r>
          </a:p>
          <a:p>
            <a:r>
              <a:rPr lang="en-US" dirty="0" smtClean="0">
                <a:solidFill>
                  <a:srgbClr val="7030A0"/>
                </a:solidFill>
              </a:rPr>
              <a:t>Search all </a:t>
            </a:r>
            <a:r>
              <a:rPr lang="en-US" dirty="0" err="1" smtClean="0">
                <a:solidFill>
                  <a:srgbClr val="7030A0"/>
                </a:solidFill>
              </a:rPr>
              <a:t>interleavings</a:t>
            </a:r>
            <a:r>
              <a:rPr lang="en-US" dirty="0" smtClean="0">
                <a:solidFill>
                  <a:srgbClr val="7030A0"/>
                </a:solidFill>
              </a:rPr>
              <a:t> of goals</a:t>
            </a:r>
          </a:p>
          <a:p>
            <a:r>
              <a:rPr lang="en-US" dirty="0" smtClean="0">
                <a:solidFill>
                  <a:srgbClr val="7030A0"/>
                </a:solidFill>
              </a:rPr>
              <a:t>Add a goal back to the set if a later change makes it violated</a:t>
            </a:r>
          </a:p>
        </p:txBody>
      </p:sp>
    </p:spTree>
    <p:extLst>
      <p:ext uri="{BB962C8B-B14F-4D97-AF65-F5344CB8AC3E}">
        <p14:creationId xmlns:p14="http://schemas.microsoft.com/office/powerpoint/2010/main" val="204023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32016</TotalTime>
  <Words>5210</Words>
  <Application>Microsoft Macintosh PowerPoint</Application>
  <PresentationFormat>On-screen Show (4:3)</PresentationFormat>
  <Paragraphs>2216</Paragraphs>
  <Slides>173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173</vt:i4>
      </vt:variant>
    </vt:vector>
  </HeadingPairs>
  <TitlesOfParts>
    <vt:vector size="182" baseType="lpstr">
      <vt:lpstr>Avenir Book</vt:lpstr>
      <vt:lpstr>Avenir Light</vt:lpstr>
      <vt:lpstr>Calibri</vt:lpstr>
      <vt:lpstr>Cambria Math</vt:lpstr>
      <vt:lpstr>Mangal</vt:lpstr>
      <vt:lpstr>ＭＳ Ｐゴシック</vt:lpstr>
      <vt:lpstr>Arial</vt:lpstr>
      <vt:lpstr>Times New Roman</vt:lpstr>
      <vt:lpstr>Office Theme</vt:lpstr>
      <vt:lpstr>AI: Representation and Problem Solving </vt:lpstr>
      <vt:lpstr>Announcements</vt:lpstr>
      <vt:lpstr>Planning, Thus Far</vt:lpstr>
      <vt:lpstr>Robot Block Stacking</vt:lpstr>
      <vt:lpstr>Modeling Block Stacking States</vt:lpstr>
      <vt:lpstr>Goals in the World</vt:lpstr>
      <vt:lpstr>Block Stacking States</vt:lpstr>
      <vt:lpstr>Block Stacking States</vt:lpstr>
      <vt:lpstr>Block Stacking States</vt:lpstr>
      <vt:lpstr>Block Stacking States</vt:lpstr>
      <vt:lpstr>Block Stacking States</vt:lpstr>
      <vt:lpstr>States are Informationless</vt:lpstr>
      <vt:lpstr>Initial and Goal States</vt:lpstr>
      <vt:lpstr>Plan from Initial to Goal State</vt:lpstr>
      <vt:lpstr>Goals in the World</vt:lpstr>
      <vt:lpstr>Goals in the World</vt:lpstr>
      <vt:lpstr>Goals in the World</vt:lpstr>
      <vt:lpstr>CSP for Blocks World</vt:lpstr>
      <vt:lpstr>Goals in the World</vt:lpstr>
      <vt:lpstr>Goals in the World</vt:lpstr>
      <vt:lpstr>Goals in the World</vt:lpstr>
      <vt:lpstr>Logical Agents</vt:lpstr>
      <vt:lpstr>Logical Agents</vt:lpstr>
      <vt:lpstr>Symbolic Descriptions</vt:lpstr>
      <vt:lpstr>Logical Agents</vt:lpstr>
      <vt:lpstr>Logical Agents</vt:lpstr>
      <vt:lpstr>Logical Agents</vt:lpstr>
      <vt:lpstr>Logical Agents</vt:lpstr>
      <vt:lpstr>Logical Agents</vt:lpstr>
      <vt:lpstr>Logical Agents</vt:lpstr>
      <vt:lpstr>Logical Agents</vt:lpstr>
      <vt:lpstr>Logical Agents</vt:lpstr>
      <vt:lpstr>Logical Agents</vt:lpstr>
      <vt:lpstr>Partially-Specified</vt:lpstr>
      <vt:lpstr>Challenges of Logic Planning</vt:lpstr>
      <vt:lpstr>Classical Planning</vt:lpstr>
      <vt:lpstr>Predicates</vt:lpstr>
      <vt:lpstr>Predicates</vt:lpstr>
      <vt:lpstr>Predicates</vt:lpstr>
      <vt:lpstr>Predicates</vt:lpstr>
      <vt:lpstr>Piazza Poll – Check all that apply</vt:lpstr>
      <vt:lpstr>Piazza Poll – Check all that apply</vt:lpstr>
      <vt:lpstr>Classical Planning</vt:lpstr>
      <vt:lpstr>Models of Operators (Actions)</vt:lpstr>
      <vt:lpstr>Block Stacking States – Conjunctions of Predicates</vt:lpstr>
      <vt:lpstr>Block Stacking Operators (Actions)</vt:lpstr>
      <vt:lpstr>What actions are represented? What are the rules for applying actions? </vt:lpstr>
      <vt:lpstr>Actions for Block Stacking</vt:lpstr>
      <vt:lpstr>Pick Up Block from Table Example</vt:lpstr>
      <vt:lpstr>Pick Up Block from Table Example</vt:lpstr>
      <vt:lpstr>Pick Up Block from Table Example</vt:lpstr>
      <vt:lpstr>Pick Up Block from Table Example</vt:lpstr>
      <vt:lpstr>Pick Block from Block Example</vt:lpstr>
      <vt:lpstr>Operators for Block Stacking</vt:lpstr>
      <vt:lpstr>Operators for Block Stacking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Example Plan of Actions</vt:lpstr>
      <vt:lpstr>Properties of Planners</vt:lpstr>
      <vt:lpstr>Techniques for Planning</vt:lpstr>
      <vt:lpstr>BFS – Find shortest action sequence</vt:lpstr>
      <vt:lpstr>Reachability Graph Representation</vt:lpstr>
      <vt:lpstr>Reachability Graph Representation</vt:lpstr>
      <vt:lpstr>Poll: Is BFS sound, complete, optimal?</vt:lpstr>
      <vt:lpstr>Linear Planning</vt:lpstr>
      <vt:lpstr>Linear Planning Example</vt:lpstr>
      <vt:lpstr>Linear Planning Example</vt:lpstr>
      <vt:lpstr>Linear Planning Example</vt:lpstr>
      <vt:lpstr>Linear Planning Example</vt:lpstr>
      <vt:lpstr>Linear Planning Example</vt:lpstr>
      <vt:lpstr>Linear Planning Example</vt:lpstr>
      <vt:lpstr>Linear Planning Example</vt:lpstr>
      <vt:lpstr>Linear Planning Example</vt:lpstr>
      <vt:lpstr>Linear Planning Example</vt:lpstr>
      <vt:lpstr>Linear Planning Example 2</vt:lpstr>
      <vt:lpstr>Linear Planning Example 2</vt:lpstr>
      <vt:lpstr>Linear Planning Example 2</vt:lpstr>
      <vt:lpstr>Linear Planning Example 2</vt:lpstr>
      <vt:lpstr>Linear Planning Example 2</vt:lpstr>
      <vt:lpstr>Linear Planning Example 2</vt:lpstr>
      <vt:lpstr>Linear Planning Example 2</vt:lpstr>
      <vt:lpstr>Linear Planning Example 2</vt:lpstr>
      <vt:lpstr>Linear Planning Example 2</vt:lpstr>
      <vt:lpstr>Linear Planning Example 2</vt:lpstr>
      <vt:lpstr>Linear Planning Example 2</vt:lpstr>
      <vt:lpstr>Sussman’s Anomaly</vt:lpstr>
      <vt:lpstr>Linear Planning Example 2</vt:lpstr>
      <vt:lpstr>Non-Linear Planning</vt:lpstr>
      <vt:lpstr>Non-Linear Planning (Example 2)</vt:lpstr>
      <vt:lpstr>Non-Linear Planning (Example 2)</vt:lpstr>
      <vt:lpstr>Non-Linear Planning (Example 2)</vt:lpstr>
      <vt:lpstr>Non-Linear Planning (Example 2)</vt:lpstr>
      <vt:lpstr>Non-Linear Planning (Example 2)</vt:lpstr>
      <vt:lpstr>Non-Linear Planning</vt:lpstr>
      <vt:lpstr>Reachability Graph Representation</vt:lpstr>
      <vt:lpstr>Planning Graph Representation</vt:lpstr>
      <vt:lpstr>Planning Graph Representation</vt:lpstr>
      <vt:lpstr>GraphPlan</vt:lpstr>
      <vt:lpstr>Building a Planning Graph</vt:lpstr>
      <vt:lpstr>Building a Planning Graph</vt:lpstr>
      <vt:lpstr>Building a Planning Graph</vt:lpstr>
      <vt:lpstr>Building a Planning Graph</vt:lpstr>
      <vt:lpstr>Building a Planning Graph</vt:lpstr>
      <vt:lpstr>Building a Planning Graph</vt:lpstr>
      <vt:lpstr>Building a Planning Graph</vt:lpstr>
      <vt:lpstr>Search the Planning Graph</vt:lpstr>
      <vt:lpstr>Extend a Level</vt:lpstr>
      <vt:lpstr>Building a Planning Graph</vt:lpstr>
      <vt:lpstr>Building a Planning Graph</vt:lpstr>
      <vt:lpstr>Building a Planning Graph</vt:lpstr>
      <vt:lpstr>Building a Planning Graph</vt:lpstr>
      <vt:lpstr>Building a Planning Graph</vt:lpstr>
      <vt:lpstr>Planning Graph Heuristics</vt:lpstr>
      <vt:lpstr>How can we program GraphPlan?</vt:lpstr>
      <vt:lpstr>How can we program GraphPlan?</vt:lpstr>
      <vt:lpstr>Example</vt:lpstr>
      <vt:lpstr>Piazza Poll – Select All</vt:lpstr>
      <vt:lpstr>How can we program operators?</vt:lpstr>
      <vt:lpstr>How can we program operators?</vt:lpstr>
      <vt:lpstr>How can we program operators?</vt:lpstr>
      <vt:lpstr>How can we program operators?</vt:lpstr>
      <vt:lpstr>How can we program operators?</vt:lpstr>
      <vt:lpstr>We will give you a GraphPlan Solver 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Another Example - Rocket Ship</vt:lpstr>
      <vt:lpstr>Rocket Ship Planning Graph</vt:lpstr>
      <vt:lpstr>Rocket Ship Planning Graph</vt:lpstr>
      <vt:lpstr>Rocket Ship Planning Graph</vt:lpstr>
      <vt:lpstr>Rocket Ship Planning Graph</vt:lpstr>
      <vt:lpstr>Rocket Ship Planning Graph</vt:lpstr>
      <vt:lpstr>Rocket Ship Planning Graph</vt:lpstr>
      <vt:lpstr>Planning, Thus Far</vt:lpstr>
      <vt:lpstr>How do these different algorithms fit together?</vt:lpstr>
      <vt:lpstr>How do these different algorithms fit together?</vt:lpstr>
      <vt:lpstr>How do these different algorithms fit together?</vt:lpstr>
      <vt:lpstr>How do these different algorithms fit together?</vt:lpstr>
      <vt:lpstr>How do these different algorithms fit together?</vt:lpstr>
      <vt:lpstr>How do these different algorithms fit together?</vt:lpstr>
      <vt:lpstr>Planning, Thus Far</vt:lpstr>
      <vt:lpstr>Summary</vt:lpstr>
      <vt:lpstr>PowerPoint Presentation</vt:lpstr>
      <vt:lpstr>Another Example: Getting Dressed</vt:lpstr>
      <vt:lpstr>Another Example: Robot Navigation</vt:lpstr>
    </vt:vector>
  </TitlesOfParts>
  <Company>Carnegie Mellon University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Planning</dc:title>
  <dc:creator>Stephanie Rosenthal</dc:creator>
  <cp:lastModifiedBy>Rosenthal, Stephanie</cp:lastModifiedBy>
  <cp:revision>816</cp:revision>
  <cp:lastPrinted>2019-02-28T12:54:40Z</cp:lastPrinted>
  <dcterms:created xsi:type="dcterms:W3CDTF">2017-03-02T14:58:51Z</dcterms:created>
  <dcterms:modified xsi:type="dcterms:W3CDTF">2019-02-28T12:57:00Z</dcterms:modified>
</cp:coreProperties>
</file>

<file path=docProps/thumbnail.jpeg>
</file>